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59" r:id="rId9"/>
    <p:sldId id="260" r:id="rId10"/>
    <p:sldId id="275" r:id="rId11"/>
    <p:sldId id="276" r:id="rId12"/>
    <p:sldId id="277" r:id="rId13"/>
    <p:sldId id="27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269" r:id="rId58"/>
    <p:sldId id="265" r:id="rId59"/>
    <p:sldId id="266" r:id="rId60"/>
    <p:sldId id="267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353" r:id="rId70"/>
    <p:sldId id="270" r:id="rId71"/>
  </p:sldIdLst>
  <p:sldSz cx="16256000" cy="9144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  <p:embeddedFont>
      <p:font typeface="Open Sans ExtraBold" panose="020B0906030804020204" pitchFamily="34" charset="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P3srq09NPI8DOWNm31hSPQ==" hashData="yVPCk+b7+0Fs5TvR0GBAf9fjpuAnvbeRbabduB/2n/HMxzTVP5Q94SC+Goe0MFrB6eJn/dNi+zO3ACClaHbU5w=="/>
  <p:extLst>
    <p:ext uri="{EFAFB233-063F-42B5-8137-9DF3F51BA10A}">
      <p15:sldGuideLst xmlns:p15="http://schemas.microsoft.com/office/powerpoint/2012/main">
        <p15:guide id="1" pos="5120">
          <p15:clr>
            <a:srgbClr val="A4A3A4"/>
          </p15:clr>
        </p15:guide>
        <p15:guide id="2" orient="horz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jlCITnc/M0lH7ViuQoepa/FRL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796" y="52"/>
      </p:cViewPr>
      <p:guideLst>
        <p:guide pos="512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958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9864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6147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5d11cf31a_4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85d11cf31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78fb86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78fb86f4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878fb86f4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580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1112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333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5d11cf31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85d11cf3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4704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456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37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0297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6473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95f321ba89_0_2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5" name="Google Shape;2025;g95f321ba89_0_2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ac415083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ac415083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9ac415083e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5d11cf31a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85d11cf31a_4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g85d11cf31a_4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303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3648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7109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531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splash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92" y="-10"/>
            <a:ext cx="16241125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/>
          <p:nvPr/>
        </p:nvSpPr>
        <p:spPr>
          <a:xfrm>
            <a:off x="7713924" y="4633175"/>
            <a:ext cx="82227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Post Graduate Program in </a:t>
            </a:r>
            <a:endParaRPr sz="36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Full Stack Web Development</a:t>
            </a:r>
            <a:endParaRPr sz="3600" b="1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0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40" cy="67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073502" y="7205554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2329744" y="26491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6"/>
          </p:nvPr>
        </p:nvSpPr>
        <p:spPr>
          <a:xfrm>
            <a:off x="2329744" y="346979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7"/>
          </p:nvPr>
        </p:nvSpPr>
        <p:spPr>
          <a:xfrm>
            <a:off x="2329744" y="429039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8"/>
          </p:nvPr>
        </p:nvSpPr>
        <p:spPr>
          <a:xfrm>
            <a:off x="2329744" y="511100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pos="1472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3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p3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76178" y="1368575"/>
            <a:ext cx="5066773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1_Assisted Practic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1" cy="91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596200" y="556766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789" cy="508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EC680F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EC68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 1">
  <p:cSld name="You Already Knw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85d11cf31a_4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85d11cf31a_4_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 1">
  <p:cSld name="Assisted Practice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g9cc189460c_0_2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9cc189460c_0_211"/>
          <p:cNvSpPr/>
          <p:nvPr/>
        </p:nvSpPr>
        <p:spPr>
          <a:xfrm>
            <a:off x="596200" y="555452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Assisted Practice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9cc189460c_0_211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g9cc189460c_0_211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4787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>
  <p:cSld name="Section-End Projec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95f321ba89_0_2420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95f321ba89_0_242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g95f321ba89_0_242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812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Course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92" y="-10"/>
            <a:ext cx="16241125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8248728" y="4606504"/>
            <a:ext cx="6960049" cy="90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Nam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85d11cf31a_2_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85d11cf31a_2_2"/>
          <p:cNvSpPr txBox="1">
            <a:spLocks noGrp="1"/>
          </p:cNvSpPr>
          <p:nvPr>
            <p:ph type="body" idx="1"/>
          </p:nvPr>
        </p:nvSpPr>
        <p:spPr>
          <a:xfrm>
            <a:off x="8524773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7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2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7"/>
          <p:cNvSpPr/>
          <p:nvPr/>
        </p:nvSpPr>
        <p:spPr>
          <a:xfrm>
            <a:off x="909797" y="1680111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Break">
  <p:cSld name="Topic nam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3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Lesson Name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g9ac415083e_0_4"/>
          <p:cNvPicPr preferRelativeResize="0"/>
          <p:nvPr/>
        </p:nvPicPr>
        <p:blipFill rotWithShape="1">
          <a:blip r:embed="rId2">
            <a:alphaModFix/>
          </a:blip>
          <a:srcRect l="416" r="426"/>
          <a:stretch/>
        </p:blipFill>
        <p:spPr>
          <a:xfrm>
            <a:off x="0" y="-78375"/>
            <a:ext cx="16265474" cy="92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9ac415083e_0_4"/>
          <p:cNvSpPr/>
          <p:nvPr/>
        </p:nvSpPr>
        <p:spPr>
          <a:xfrm>
            <a:off x="1318450" y="633825"/>
            <a:ext cx="5814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9ac415083e_0_4"/>
          <p:cNvSpPr txBox="1">
            <a:spLocks noGrp="1"/>
          </p:cNvSpPr>
          <p:nvPr>
            <p:ph type="body" idx="1"/>
          </p:nvPr>
        </p:nvSpPr>
        <p:spPr>
          <a:xfrm>
            <a:off x="752970" y="2363650"/>
            <a:ext cx="70587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A day in the lif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6"/>
          <p:cNvPicPr preferRelativeResize="0"/>
          <p:nvPr/>
        </p:nvPicPr>
        <p:blipFill rotWithShape="1">
          <a:blip r:embed="rId2">
            <a:alphaModFix/>
          </a:blip>
          <a:srcRect l="690" t="1569" r="-690" b="-1569"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6"/>
          <p:cNvSpPr txBox="1">
            <a:spLocks noGrp="1"/>
          </p:cNvSpPr>
          <p:nvPr>
            <p:ph type="body" idx="1"/>
          </p:nvPr>
        </p:nvSpPr>
        <p:spPr>
          <a:xfrm>
            <a:off x="1504916" y="1808291"/>
            <a:ext cx="1324616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2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562590" y="861594"/>
            <a:ext cx="932114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6ea8db464a_0_275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5" descr="A picture containing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/>
          <p:nvPr/>
        </p:nvSpPr>
        <p:spPr>
          <a:xfrm rot="-2545709">
            <a:off x="-457915" y="44292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5">
            <a:extLst>
              <a:ext uri="{FF2B5EF4-FFF2-40B4-BE49-F238E27FC236}">
                <a16:creationId xmlns:a16="http://schemas.microsoft.com/office/drawing/2014/main" id="{2DA3454D-5947-4D43-9126-DAA83379DE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14245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dirty="0"/>
              <a:t>Overview of JDBC</a:t>
            </a:r>
            <a:endParaRPr dirty="0"/>
          </a:p>
        </p:txBody>
      </p:sp>
      <p:sp>
        <p:nvSpPr>
          <p:cNvPr id="5" name="Google Shape;271;p5">
            <a:extLst>
              <a:ext uri="{FF2B5EF4-FFF2-40B4-BE49-F238E27FC236}">
                <a16:creationId xmlns:a16="http://schemas.microsoft.com/office/drawing/2014/main" id="{618CFC69-F3AA-4BC4-8187-F7021A792CC3}"/>
              </a:ext>
            </a:extLst>
          </p:cNvPr>
          <p:cNvSpPr/>
          <p:nvPr/>
        </p:nvSpPr>
        <p:spPr>
          <a:xfrm>
            <a:off x="2289397" y="833869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 Database Connectivity (JDBC) is a Java-based and database-agnostic data access technology that defines how a client may access a database.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272;p5">
            <a:extLst>
              <a:ext uri="{FF2B5EF4-FFF2-40B4-BE49-F238E27FC236}">
                <a16:creationId xmlns:a16="http://schemas.microsoft.com/office/drawing/2014/main" id="{3A67897C-44DB-4A5A-A74A-2345083381DC}"/>
              </a:ext>
            </a:extLst>
          </p:cNvPr>
          <p:cNvGrpSpPr/>
          <p:nvPr/>
        </p:nvGrpSpPr>
        <p:grpSpPr>
          <a:xfrm>
            <a:off x="5802881" y="1962446"/>
            <a:ext cx="4800900" cy="6641203"/>
            <a:chOff x="5071423" y="2168940"/>
            <a:chExt cx="4800900" cy="6336421"/>
          </a:xfrm>
        </p:grpSpPr>
        <p:sp>
          <p:nvSpPr>
            <p:cNvPr id="7" name="Google Shape;273;p5">
              <a:extLst>
                <a:ext uri="{FF2B5EF4-FFF2-40B4-BE49-F238E27FC236}">
                  <a16:creationId xmlns:a16="http://schemas.microsoft.com/office/drawing/2014/main" id="{06860736-E8DE-4D40-9198-705BF089EE40}"/>
                </a:ext>
              </a:extLst>
            </p:cNvPr>
            <p:cNvSpPr/>
            <p:nvPr/>
          </p:nvSpPr>
          <p:spPr>
            <a:xfrm>
              <a:off x="5071423" y="2168940"/>
              <a:ext cx="4800900" cy="6336421"/>
            </a:xfrm>
            <a:prstGeom prst="rect">
              <a:avLst/>
            </a:prstGeom>
            <a:noFill/>
            <a:ln w="28575" cap="flat" cmpd="sng">
              <a:solidFill>
                <a:srgbClr val="5252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74;p5">
              <a:extLst>
                <a:ext uri="{FF2B5EF4-FFF2-40B4-BE49-F238E27FC236}">
                  <a16:creationId xmlns:a16="http://schemas.microsoft.com/office/drawing/2014/main" id="{BF7C7EA1-6BBE-422C-92E3-C378AA08B2ED}"/>
                </a:ext>
              </a:extLst>
            </p:cNvPr>
            <p:cNvSpPr/>
            <p:nvPr/>
          </p:nvSpPr>
          <p:spPr>
            <a:xfrm>
              <a:off x="5661512" y="5600128"/>
              <a:ext cx="3477980" cy="834592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JDBC Driver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275;p5">
              <a:extLst>
                <a:ext uri="{FF2B5EF4-FFF2-40B4-BE49-F238E27FC236}">
                  <a16:creationId xmlns:a16="http://schemas.microsoft.com/office/drawing/2014/main" id="{DC6E75CA-F2B7-445A-9F50-6AAECFFC4740}"/>
                </a:ext>
              </a:extLst>
            </p:cNvPr>
            <p:cNvCxnSpPr>
              <a:stCxn id="13" idx="0"/>
              <a:endCxn id="12" idx="2"/>
            </p:cNvCxnSpPr>
            <p:nvPr/>
          </p:nvCxnSpPr>
          <p:spPr>
            <a:xfrm rot="10800000" flipH="1">
              <a:off x="7395797" y="3312985"/>
              <a:ext cx="4800" cy="726300"/>
            </a:xfrm>
            <a:prstGeom prst="straightConnector1">
              <a:avLst/>
            </a:prstGeom>
            <a:noFill/>
            <a:ln w="28575" cap="flat" cmpd="sng">
              <a:solidFill>
                <a:srgbClr val="F3857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0" name="Google Shape;278;p5">
              <a:extLst>
                <a:ext uri="{FF2B5EF4-FFF2-40B4-BE49-F238E27FC236}">
                  <a16:creationId xmlns:a16="http://schemas.microsoft.com/office/drawing/2014/main" id="{4DEB963F-D77C-4D00-8C29-D8780C6275BA}"/>
                </a:ext>
              </a:extLst>
            </p:cNvPr>
            <p:cNvCxnSpPr>
              <a:stCxn id="17" idx="0"/>
              <a:endCxn id="8" idx="2"/>
            </p:cNvCxnSpPr>
            <p:nvPr/>
          </p:nvCxnSpPr>
          <p:spPr>
            <a:xfrm rot="10800000">
              <a:off x="7400503" y="6434760"/>
              <a:ext cx="0" cy="540300"/>
            </a:xfrm>
            <a:prstGeom prst="straightConnector1">
              <a:avLst/>
            </a:prstGeom>
            <a:noFill/>
            <a:ln w="28575" cap="flat" cmpd="sng">
              <a:solidFill>
                <a:srgbClr val="F3857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pSp>
          <p:nvGrpSpPr>
            <p:cNvPr id="11" name="Google Shape;280;p5">
              <a:extLst>
                <a:ext uri="{FF2B5EF4-FFF2-40B4-BE49-F238E27FC236}">
                  <a16:creationId xmlns:a16="http://schemas.microsoft.com/office/drawing/2014/main" id="{539C22DD-27CA-462F-9250-2C8EDD95A8A7}"/>
                </a:ext>
              </a:extLst>
            </p:cNvPr>
            <p:cNvGrpSpPr/>
            <p:nvPr/>
          </p:nvGrpSpPr>
          <p:grpSpPr>
            <a:xfrm>
              <a:off x="6643021" y="6975060"/>
              <a:ext cx="1514962" cy="1500583"/>
              <a:chOff x="7440840" y="6259096"/>
              <a:chExt cx="1514962" cy="1500583"/>
            </a:xfrm>
          </p:grpSpPr>
          <p:pic>
            <p:nvPicPr>
              <p:cNvPr id="17" name="Google Shape;279;p5">
                <a:extLst>
                  <a:ext uri="{FF2B5EF4-FFF2-40B4-BE49-F238E27FC236}">
                    <a16:creationId xmlns:a16="http://schemas.microsoft.com/office/drawing/2014/main" id="{9A64B8A0-04D0-4427-81EC-A1EC419DE70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7676856" y="6259096"/>
                <a:ext cx="1042931" cy="1042931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8" name="Google Shape;281;p5">
                <a:extLst>
                  <a:ext uri="{FF2B5EF4-FFF2-40B4-BE49-F238E27FC236}">
                    <a16:creationId xmlns:a16="http://schemas.microsoft.com/office/drawing/2014/main" id="{437E14C8-C1C0-4F67-BD9B-5692116EDA1A}"/>
                  </a:ext>
                </a:extLst>
              </p:cNvPr>
              <p:cNvSpPr txBox="1"/>
              <p:nvPr/>
            </p:nvSpPr>
            <p:spPr>
              <a:xfrm>
                <a:off x="7440840" y="7328792"/>
                <a:ext cx="1514962" cy="430887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Database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277;p5">
              <a:extLst>
                <a:ext uri="{FF2B5EF4-FFF2-40B4-BE49-F238E27FC236}">
                  <a16:creationId xmlns:a16="http://schemas.microsoft.com/office/drawing/2014/main" id="{4B9E790B-3631-4B3D-AE7A-3BA909350662}"/>
                </a:ext>
              </a:extLst>
            </p:cNvPr>
            <p:cNvSpPr/>
            <p:nvPr/>
          </p:nvSpPr>
          <p:spPr>
            <a:xfrm>
              <a:off x="5661513" y="2478443"/>
              <a:ext cx="3477980" cy="834592"/>
            </a:xfrm>
            <a:prstGeom prst="rect">
              <a:avLst/>
            </a:prstGeom>
            <a:solidFill>
              <a:srgbClr val="FEE599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Java Application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76;p5">
              <a:extLst>
                <a:ext uri="{FF2B5EF4-FFF2-40B4-BE49-F238E27FC236}">
                  <a16:creationId xmlns:a16="http://schemas.microsoft.com/office/drawing/2014/main" id="{4712F7BC-0BAE-4B47-9866-41407EF21300}"/>
                </a:ext>
              </a:extLst>
            </p:cNvPr>
            <p:cNvSpPr/>
            <p:nvPr/>
          </p:nvSpPr>
          <p:spPr>
            <a:xfrm>
              <a:off x="5656807" y="4039285"/>
              <a:ext cx="3477980" cy="834592"/>
            </a:xfrm>
            <a:prstGeom prst="rect">
              <a:avLst/>
            </a:prstGeom>
            <a:solidFill>
              <a:srgbClr val="8DA9DB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JDBC Driver Manager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Google Shape;282;p5">
              <a:extLst>
                <a:ext uri="{FF2B5EF4-FFF2-40B4-BE49-F238E27FC236}">
                  <a16:creationId xmlns:a16="http://schemas.microsoft.com/office/drawing/2014/main" id="{4EFB1456-FD95-4831-8038-62EEF8596682}"/>
                </a:ext>
              </a:extLst>
            </p:cNvPr>
            <p:cNvCxnSpPr>
              <a:stCxn id="8" idx="0"/>
              <a:endCxn id="13" idx="2"/>
            </p:cNvCxnSpPr>
            <p:nvPr/>
          </p:nvCxnSpPr>
          <p:spPr>
            <a:xfrm rot="10800000">
              <a:off x="7395702" y="4873828"/>
              <a:ext cx="4800" cy="726300"/>
            </a:xfrm>
            <a:prstGeom prst="straightConnector1">
              <a:avLst/>
            </a:prstGeom>
            <a:noFill/>
            <a:ln w="28575" cap="flat" cmpd="sng">
              <a:solidFill>
                <a:srgbClr val="F3857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5" name="Google Shape;283;p5">
              <a:extLst>
                <a:ext uri="{FF2B5EF4-FFF2-40B4-BE49-F238E27FC236}">
                  <a16:creationId xmlns:a16="http://schemas.microsoft.com/office/drawing/2014/main" id="{AAFA8756-56F8-40CC-9E70-5B787FC0F42E}"/>
                </a:ext>
              </a:extLst>
            </p:cNvPr>
            <p:cNvSpPr txBox="1"/>
            <p:nvPr/>
          </p:nvSpPr>
          <p:spPr>
            <a:xfrm>
              <a:off x="7548186" y="3493809"/>
              <a:ext cx="1647900" cy="365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JDBC API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84;p5">
              <a:extLst>
                <a:ext uri="{FF2B5EF4-FFF2-40B4-BE49-F238E27FC236}">
                  <a16:creationId xmlns:a16="http://schemas.microsoft.com/office/drawing/2014/main" id="{77BE004F-2BFB-4958-9915-65504EED4F84}"/>
                </a:ext>
              </a:extLst>
            </p:cNvPr>
            <p:cNvSpPr txBox="1"/>
            <p:nvPr/>
          </p:nvSpPr>
          <p:spPr>
            <a:xfrm>
              <a:off x="7548196" y="5025025"/>
              <a:ext cx="2189400" cy="4308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JDBC Driver API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285;p5">
            <a:extLst>
              <a:ext uri="{FF2B5EF4-FFF2-40B4-BE49-F238E27FC236}">
                <a16:creationId xmlns:a16="http://schemas.microsoft.com/office/drawing/2014/main" id="{E29423ED-68D3-4367-8899-A7E3593A2F4D}"/>
              </a:ext>
            </a:extLst>
          </p:cNvPr>
          <p:cNvSpPr/>
          <p:nvPr/>
        </p:nvSpPr>
        <p:spPr>
          <a:xfrm>
            <a:off x="1854190" y="4797439"/>
            <a:ext cx="2678498" cy="834592"/>
          </a:xfrm>
          <a:prstGeom prst="rect">
            <a:avLst/>
          </a:prstGeom>
          <a:solidFill>
            <a:srgbClr val="3F97C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JDBC Architecture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86;p5">
            <a:extLst>
              <a:ext uri="{FF2B5EF4-FFF2-40B4-BE49-F238E27FC236}">
                <a16:creationId xmlns:a16="http://schemas.microsoft.com/office/drawing/2014/main" id="{EF59EB4A-6EB7-49E4-B56D-BAA8275D137E}"/>
              </a:ext>
            </a:extLst>
          </p:cNvPr>
          <p:cNvSpPr/>
          <p:nvPr/>
        </p:nvSpPr>
        <p:spPr>
          <a:xfrm>
            <a:off x="4803971" y="4956013"/>
            <a:ext cx="418882" cy="5174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97C0"/>
          </a:solidFill>
          <a:ln w="25400" cap="flat" cmpd="sng">
            <a:solidFill>
              <a:srgbClr val="5252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87;p5">
            <a:extLst>
              <a:ext uri="{FF2B5EF4-FFF2-40B4-BE49-F238E27FC236}">
                <a16:creationId xmlns:a16="http://schemas.microsoft.com/office/drawing/2014/main" id="{9E44883E-2959-4057-A6F6-C1DFA5CE683D}"/>
              </a:ext>
            </a:extLst>
          </p:cNvPr>
          <p:cNvSpPr/>
          <p:nvPr/>
        </p:nvSpPr>
        <p:spPr>
          <a:xfrm>
            <a:off x="11435770" y="4649389"/>
            <a:ext cx="3419516" cy="1130691"/>
          </a:xfrm>
          <a:prstGeom prst="frame">
            <a:avLst>
              <a:gd name="adj1" fmla="val 12500"/>
            </a:avLst>
          </a:prstGeom>
          <a:noFill/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Latest JDBC version: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JDBC 4.3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175;p8">
            <a:extLst>
              <a:ext uri="{FF2B5EF4-FFF2-40B4-BE49-F238E27FC236}">
                <a16:creationId xmlns:a16="http://schemas.microsoft.com/office/drawing/2014/main" id="{9360BBAF-2A98-47C9-A224-6C7E58D355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02881" y="790314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72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4;p6">
            <a:extLst>
              <a:ext uri="{FF2B5EF4-FFF2-40B4-BE49-F238E27FC236}">
                <a16:creationId xmlns:a16="http://schemas.microsoft.com/office/drawing/2014/main" id="{0C96D52D-63B2-49AD-9DB6-54B58A974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JDBC Driver and Its Types</a:t>
            </a:r>
            <a:endParaRPr/>
          </a:p>
        </p:txBody>
      </p:sp>
      <p:sp>
        <p:nvSpPr>
          <p:cNvPr id="5" name="Google Shape;295;p6">
            <a:extLst>
              <a:ext uri="{FF2B5EF4-FFF2-40B4-BE49-F238E27FC236}">
                <a16:creationId xmlns:a16="http://schemas.microsoft.com/office/drawing/2014/main" id="{EBAA9F26-0311-4B9C-A18F-E30EE348C6DE}"/>
              </a:ext>
            </a:extLst>
          </p:cNvPr>
          <p:cNvSpPr/>
          <p:nvPr/>
        </p:nvSpPr>
        <p:spPr>
          <a:xfrm>
            <a:off x="2235835" y="1214685"/>
            <a:ext cx="11784331" cy="124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JDBC driver is a software component that enables a Java application to interact with a database.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296;p6">
            <a:extLst>
              <a:ext uri="{FF2B5EF4-FFF2-40B4-BE49-F238E27FC236}">
                <a16:creationId xmlns:a16="http://schemas.microsoft.com/office/drawing/2014/main" id="{F088BD2A-7ACF-4B62-9068-E3E0907860C7}"/>
              </a:ext>
            </a:extLst>
          </p:cNvPr>
          <p:cNvGrpSpPr/>
          <p:nvPr/>
        </p:nvGrpSpPr>
        <p:grpSpPr>
          <a:xfrm>
            <a:off x="3055775" y="2498239"/>
            <a:ext cx="8429981" cy="5281200"/>
            <a:chOff x="3055775" y="2498239"/>
            <a:chExt cx="8429981" cy="5281200"/>
          </a:xfrm>
        </p:grpSpPr>
        <p:grpSp>
          <p:nvGrpSpPr>
            <p:cNvPr id="7" name="Google Shape;297;p6">
              <a:extLst>
                <a:ext uri="{FF2B5EF4-FFF2-40B4-BE49-F238E27FC236}">
                  <a16:creationId xmlns:a16="http://schemas.microsoft.com/office/drawing/2014/main" id="{D0493FD7-58A1-40F3-9661-C46AD2346960}"/>
                </a:ext>
              </a:extLst>
            </p:cNvPr>
            <p:cNvGrpSpPr/>
            <p:nvPr/>
          </p:nvGrpSpPr>
          <p:grpSpPr>
            <a:xfrm>
              <a:off x="6741016" y="2498239"/>
              <a:ext cx="4744740" cy="1198800"/>
              <a:chOff x="5380567" y="2899683"/>
              <a:chExt cx="4744740" cy="1198800"/>
            </a:xfrm>
          </p:grpSpPr>
          <p:sp>
            <p:nvSpPr>
              <p:cNvPr id="22" name="Google Shape;298;p6">
                <a:extLst>
                  <a:ext uri="{FF2B5EF4-FFF2-40B4-BE49-F238E27FC236}">
                    <a16:creationId xmlns:a16="http://schemas.microsoft.com/office/drawing/2014/main" id="{95A68A4B-FBE5-4A79-9690-4336AF46821A}"/>
                  </a:ext>
                </a:extLst>
              </p:cNvPr>
              <p:cNvSpPr/>
              <p:nvPr/>
            </p:nvSpPr>
            <p:spPr>
              <a:xfrm>
                <a:off x="5380567" y="3342483"/>
                <a:ext cx="4744740" cy="756000"/>
              </a:xfrm>
              <a:prstGeom prst="rect">
                <a:avLst/>
              </a:prstGeom>
              <a:solidFill>
                <a:schemeClr val="lt1">
                  <a:alpha val="89411"/>
                </a:schemeClr>
              </a:solidFill>
              <a:ln w="25400" cap="flat" cmpd="sng">
                <a:solidFill>
                  <a:srgbClr val="59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99;p6">
                <a:extLst>
                  <a:ext uri="{FF2B5EF4-FFF2-40B4-BE49-F238E27FC236}">
                    <a16:creationId xmlns:a16="http://schemas.microsoft.com/office/drawing/2014/main" id="{962482C3-AE43-436E-977F-9385CE8E02F9}"/>
                  </a:ext>
                </a:extLst>
              </p:cNvPr>
              <p:cNvSpPr/>
              <p:nvPr/>
            </p:nvSpPr>
            <p:spPr>
              <a:xfrm>
                <a:off x="5655310" y="2899683"/>
                <a:ext cx="3846406" cy="885600"/>
              </a:xfrm>
              <a:custGeom>
                <a:avLst/>
                <a:gdLst/>
                <a:ahLst/>
                <a:cxnLst/>
                <a:rect l="l" t="t" r="r" b="b"/>
                <a:pathLst>
                  <a:path w="3846406" h="885600" extrusionOk="0">
                    <a:moveTo>
                      <a:pt x="0" y="147603"/>
                    </a:moveTo>
                    <a:cubicBezTo>
                      <a:pt x="0" y="66084"/>
                      <a:pt x="66084" y="0"/>
                      <a:pt x="147603" y="0"/>
                    </a:cubicBezTo>
                    <a:lnTo>
                      <a:pt x="3698803" y="0"/>
                    </a:lnTo>
                    <a:cubicBezTo>
                      <a:pt x="3780322" y="0"/>
                      <a:pt x="3846406" y="66084"/>
                      <a:pt x="3846406" y="147603"/>
                    </a:cubicBezTo>
                    <a:lnTo>
                      <a:pt x="3846406" y="737997"/>
                    </a:lnTo>
                    <a:cubicBezTo>
                      <a:pt x="3846406" y="819516"/>
                      <a:pt x="3780322" y="885600"/>
                      <a:pt x="3698803" y="885600"/>
                    </a:cubicBezTo>
                    <a:lnTo>
                      <a:pt x="147603" y="885600"/>
                    </a:lnTo>
                    <a:cubicBezTo>
                      <a:pt x="66084" y="885600"/>
                      <a:pt x="0" y="819516"/>
                      <a:pt x="0" y="737997"/>
                    </a:cubicBezTo>
                    <a:lnTo>
                      <a:pt x="0" y="147603"/>
                    </a:lnTo>
                    <a:close/>
                  </a:path>
                </a:pathLst>
              </a:custGeom>
              <a:solidFill>
                <a:srgbClr val="DBDBDB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8600" tIns="43225" rIns="188600" bIns="432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JDBC-ODBC Bridge Driver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oogle Shape;300;p6">
              <a:extLst>
                <a:ext uri="{FF2B5EF4-FFF2-40B4-BE49-F238E27FC236}">
                  <a16:creationId xmlns:a16="http://schemas.microsoft.com/office/drawing/2014/main" id="{5B1891D3-EBF6-49D9-A235-5EF1FE94A343}"/>
                </a:ext>
              </a:extLst>
            </p:cNvPr>
            <p:cNvGrpSpPr/>
            <p:nvPr/>
          </p:nvGrpSpPr>
          <p:grpSpPr>
            <a:xfrm>
              <a:off x="6741016" y="3859039"/>
              <a:ext cx="4744740" cy="1198800"/>
              <a:chOff x="5380567" y="4260483"/>
              <a:chExt cx="4744740" cy="1198800"/>
            </a:xfrm>
          </p:grpSpPr>
          <p:sp>
            <p:nvSpPr>
              <p:cNvPr id="20" name="Google Shape;301;p6">
                <a:extLst>
                  <a:ext uri="{FF2B5EF4-FFF2-40B4-BE49-F238E27FC236}">
                    <a16:creationId xmlns:a16="http://schemas.microsoft.com/office/drawing/2014/main" id="{92250F3D-8C7D-4431-978F-FDC2DE1F743E}"/>
                  </a:ext>
                </a:extLst>
              </p:cNvPr>
              <p:cNvSpPr/>
              <p:nvPr/>
            </p:nvSpPr>
            <p:spPr>
              <a:xfrm>
                <a:off x="5380567" y="4703283"/>
                <a:ext cx="4744740" cy="756000"/>
              </a:xfrm>
              <a:prstGeom prst="rect">
                <a:avLst/>
              </a:prstGeom>
              <a:solidFill>
                <a:schemeClr val="lt1">
                  <a:alpha val="89411"/>
                </a:schemeClr>
              </a:solidFill>
              <a:ln w="25400" cap="flat" cmpd="sng">
                <a:solidFill>
                  <a:srgbClr val="59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02;p6">
                <a:extLst>
                  <a:ext uri="{FF2B5EF4-FFF2-40B4-BE49-F238E27FC236}">
                    <a16:creationId xmlns:a16="http://schemas.microsoft.com/office/drawing/2014/main" id="{56C6B866-5F14-43FD-94B8-BF9589C693AF}"/>
                  </a:ext>
                </a:extLst>
              </p:cNvPr>
              <p:cNvSpPr/>
              <p:nvPr/>
            </p:nvSpPr>
            <p:spPr>
              <a:xfrm>
                <a:off x="5655310" y="4260483"/>
                <a:ext cx="3846406" cy="885600"/>
              </a:xfrm>
              <a:custGeom>
                <a:avLst/>
                <a:gdLst/>
                <a:ahLst/>
                <a:cxnLst/>
                <a:rect l="l" t="t" r="r" b="b"/>
                <a:pathLst>
                  <a:path w="3846406" h="885600" extrusionOk="0">
                    <a:moveTo>
                      <a:pt x="0" y="147603"/>
                    </a:moveTo>
                    <a:cubicBezTo>
                      <a:pt x="0" y="66084"/>
                      <a:pt x="66084" y="0"/>
                      <a:pt x="147603" y="0"/>
                    </a:cubicBezTo>
                    <a:lnTo>
                      <a:pt x="3698803" y="0"/>
                    </a:lnTo>
                    <a:cubicBezTo>
                      <a:pt x="3780322" y="0"/>
                      <a:pt x="3846406" y="66084"/>
                      <a:pt x="3846406" y="147603"/>
                    </a:cubicBezTo>
                    <a:lnTo>
                      <a:pt x="3846406" y="737997"/>
                    </a:lnTo>
                    <a:cubicBezTo>
                      <a:pt x="3846406" y="819516"/>
                      <a:pt x="3780322" y="885600"/>
                      <a:pt x="3698803" y="885600"/>
                    </a:cubicBezTo>
                    <a:lnTo>
                      <a:pt x="147603" y="885600"/>
                    </a:lnTo>
                    <a:cubicBezTo>
                      <a:pt x="66084" y="885600"/>
                      <a:pt x="0" y="819516"/>
                      <a:pt x="0" y="737997"/>
                    </a:cubicBezTo>
                    <a:lnTo>
                      <a:pt x="0" y="147603"/>
                    </a:lnTo>
                    <a:close/>
                  </a:path>
                </a:pathLst>
              </a:custGeom>
              <a:solidFill>
                <a:srgbClr val="F3A875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8600" tIns="43225" rIns="188600" bIns="432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Native-API Driver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303;p6">
              <a:extLst>
                <a:ext uri="{FF2B5EF4-FFF2-40B4-BE49-F238E27FC236}">
                  <a16:creationId xmlns:a16="http://schemas.microsoft.com/office/drawing/2014/main" id="{6729BCF2-FD7D-41D2-805C-98D36D4822C1}"/>
                </a:ext>
              </a:extLst>
            </p:cNvPr>
            <p:cNvGrpSpPr/>
            <p:nvPr/>
          </p:nvGrpSpPr>
          <p:grpSpPr>
            <a:xfrm>
              <a:off x="6741016" y="5219839"/>
              <a:ext cx="4744740" cy="1198800"/>
              <a:chOff x="5380567" y="5621283"/>
              <a:chExt cx="4744740" cy="1198800"/>
            </a:xfrm>
          </p:grpSpPr>
          <p:sp>
            <p:nvSpPr>
              <p:cNvPr id="18" name="Google Shape;304;p6">
                <a:extLst>
                  <a:ext uri="{FF2B5EF4-FFF2-40B4-BE49-F238E27FC236}">
                    <a16:creationId xmlns:a16="http://schemas.microsoft.com/office/drawing/2014/main" id="{E78EC8A6-EABA-4A82-B128-055F0744DB61}"/>
                  </a:ext>
                </a:extLst>
              </p:cNvPr>
              <p:cNvSpPr/>
              <p:nvPr/>
            </p:nvSpPr>
            <p:spPr>
              <a:xfrm>
                <a:off x="5380567" y="6064083"/>
                <a:ext cx="4744740" cy="756000"/>
              </a:xfrm>
              <a:prstGeom prst="rect">
                <a:avLst/>
              </a:prstGeom>
              <a:solidFill>
                <a:schemeClr val="lt1">
                  <a:alpha val="89411"/>
                </a:schemeClr>
              </a:solidFill>
              <a:ln w="25400" cap="flat" cmpd="sng">
                <a:solidFill>
                  <a:srgbClr val="59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305;p6">
                <a:extLst>
                  <a:ext uri="{FF2B5EF4-FFF2-40B4-BE49-F238E27FC236}">
                    <a16:creationId xmlns:a16="http://schemas.microsoft.com/office/drawing/2014/main" id="{BC0AA323-0B69-41EC-9158-246E0375ADE9}"/>
                  </a:ext>
                </a:extLst>
              </p:cNvPr>
              <p:cNvSpPr/>
              <p:nvPr/>
            </p:nvSpPr>
            <p:spPr>
              <a:xfrm>
                <a:off x="5655310" y="5621283"/>
                <a:ext cx="3846406" cy="885600"/>
              </a:xfrm>
              <a:custGeom>
                <a:avLst/>
                <a:gdLst/>
                <a:ahLst/>
                <a:cxnLst/>
                <a:rect l="l" t="t" r="r" b="b"/>
                <a:pathLst>
                  <a:path w="3846406" h="885600" extrusionOk="0">
                    <a:moveTo>
                      <a:pt x="0" y="147603"/>
                    </a:moveTo>
                    <a:cubicBezTo>
                      <a:pt x="0" y="66084"/>
                      <a:pt x="66084" y="0"/>
                      <a:pt x="147603" y="0"/>
                    </a:cubicBezTo>
                    <a:lnTo>
                      <a:pt x="3698803" y="0"/>
                    </a:lnTo>
                    <a:cubicBezTo>
                      <a:pt x="3780322" y="0"/>
                      <a:pt x="3846406" y="66084"/>
                      <a:pt x="3846406" y="147603"/>
                    </a:cubicBezTo>
                    <a:lnTo>
                      <a:pt x="3846406" y="737997"/>
                    </a:lnTo>
                    <a:cubicBezTo>
                      <a:pt x="3846406" y="819516"/>
                      <a:pt x="3780322" y="885600"/>
                      <a:pt x="3698803" y="885600"/>
                    </a:cubicBezTo>
                    <a:lnTo>
                      <a:pt x="147603" y="885600"/>
                    </a:lnTo>
                    <a:cubicBezTo>
                      <a:pt x="66084" y="885600"/>
                      <a:pt x="0" y="819516"/>
                      <a:pt x="0" y="737997"/>
                    </a:cubicBezTo>
                    <a:lnTo>
                      <a:pt x="0" y="147603"/>
                    </a:lnTo>
                    <a:close/>
                  </a:path>
                </a:pathLst>
              </a:custGeom>
              <a:solidFill>
                <a:srgbClr val="B4E3F0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8600" tIns="43225" rIns="188600" bIns="432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Network-Protocol Driver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oogle Shape;306;p6">
              <a:extLst>
                <a:ext uri="{FF2B5EF4-FFF2-40B4-BE49-F238E27FC236}">
                  <a16:creationId xmlns:a16="http://schemas.microsoft.com/office/drawing/2014/main" id="{3B67B491-2BFE-46E3-9E61-0905A1267FF4}"/>
                </a:ext>
              </a:extLst>
            </p:cNvPr>
            <p:cNvGrpSpPr/>
            <p:nvPr/>
          </p:nvGrpSpPr>
          <p:grpSpPr>
            <a:xfrm>
              <a:off x="6741016" y="6580639"/>
              <a:ext cx="4744740" cy="1198800"/>
              <a:chOff x="5380567" y="6982083"/>
              <a:chExt cx="4744740" cy="1198800"/>
            </a:xfrm>
          </p:grpSpPr>
          <p:sp>
            <p:nvSpPr>
              <p:cNvPr id="16" name="Google Shape;307;p6">
                <a:extLst>
                  <a:ext uri="{FF2B5EF4-FFF2-40B4-BE49-F238E27FC236}">
                    <a16:creationId xmlns:a16="http://schemas.microsoft.com/office/drawing/2014/main" id="{746F6D75-E8F4-4799-BFB6-EA90EE071959}"/>
                  </a:ext>
                </a:extLst>
              </p:cNvPr>
              <p:cNvSpPr/>
              <p:nvPr/>
            </p:nvSpPr>
            <p:spPr>
              <a:xfrm>
                <a:off x="5380567" y="7424883"/>
                <a:ext cx="4744740" cy="756000"/>
              </a:xfrm>
              <a:prstGeom prst="rect">
                <a:avLst/>
              </a:prstGeom>
              <a:solidFill>
                <a:schemeClr val="lt1">
                  <a:alpha val="89411"/>
                </a:schemeClr>
              </a:solidFill>
              <a:ln w="25400" cap="flat" cmpd="sng">
                <a:solidFill>
                  <a:srgbClr val="599B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08;p6">
                <a:extLst>
                  <a:ext uri="{FF2B5EF4-FFF2-40B4-BE49-F238E27FC236}">
                    <a16:creationId xmlns:a16="http://schemas.microsoft.com/office/drawing/2014/main" id="{A351919A-3FE2-4015-B0EE-9A639E254AD7}"/>
                  </a:ext>
                </a:extLst>
              </p:cNvPr>
              <p:cNvSpPr/>
              <p:nvPr/>
            </p:nvSpPr>
            <p:spPr>
              <a:xfrm>
                <a:off x="5655310" y="6982083"/>
                <a:ext cx="3846406" cy="885600"/>
              </a:xfrm>
              <a:custGeom>
                <a:avLst/>
                <a:gdLst/>
                <a:ahLst/>
                <a:cxnLst/>
                <a:rect l="l" t="t" r="r" b="b"/>
                <a:pathLst>
                  <a:path w="3846406" h="885600" extrusionOk="0">
                    <a:moveTo>
                      <a:pt x="0" y="147603"/>
                    </a:moveTo>
                    <a:cubicBezTo>
                      <a:pt x="0" y="66084"/>
                      <a:pt x="66084" y="0"/>
                      <a:pt x="147603" y="0"/>
                    </a:cubicBezTo>
                    <a:lnTo>
                      <a:pt x="3698803" y="0"/>
                    </a:lnTo>
                    <a:cubicBezTo>
                      <a:pt x="3780322" y="0"/>
                      <a:pt x="3846406" y="66084"/>
                      <a:pt x="3846406" y="147603"/>
                    </a:cubicBezTo>
                    <a:lnTo>
                      <a:pt x="3846406" y="737997"/>
                    </a:lnTo>
                    <a:cubicBezTo>
                      <a:pt x="3846406" y="819516"/>
                      <a:pt x="3780322" y="885600"/>
                      <a:pt x="3698803" y="885600"/>
                    </a:cubicBezTo>
                    <a:lnTo>
                      <a:pt x="147603" y="885600"/>
                    </a:lnTo>
                    <a:cubicBezTo>
                      <a:pt x="66084" y="885600"/>
                      <a:pt x="0" y="819516"/>
                      <a:pt x="0" y="737997"/>
                    </a:cubicBezTo>
                    <a:lnTo>
                      <a:pt x="0" y="147603"/>
                    </a:lnTo>
                    <a:close/>
                  </a:path>
                </a:pathLst>
              </a:custGeom>
              <a:solidFill>
                <a:srgbClr val="A8D08C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8600" tIns="43225" rIns="188600" bIns="432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Thin Driver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" name="Google Shape;309;p6">
              <a:extLst>
                <a:ext uri="{FF2B5EF4-FFF2-40B4-BE49-F238E27FC236}">
                  <a16:creationId xmlns:a16="http://schemas.microsoft.com/office/drawing/2014/main" id="{69A5997B-ED37-4D9F-911C-BA54DB12BDAE}"/>
                </a:ext>
              </a:extLst>
            </p:cNvPr>
            <p:cNvSpPr/>
            <p:nvPr/>
          </p:nvSpPr>
          <p:spPr>
            <a:xfrm>
              <a:off x="3055775" y="4887316"/>
              <a:ext cx="1939971" cy="665045"/>
            </a:xfrm>
            <a:prstGeom prst="roundRect">
              <a:avLst>
                <a:gd name="adj" fmla="val 16667"/>
              </a:avLst>
            </a:prstGeom>
            <a:solidFill>
              <a:srgbClr val="55A3C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Types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" name="Google Shape;310;p6">
              <a:extLst>
                <a:ext uri="{FF2B5EF4-FFF2-40B4-BE49-F238E27FC236}">
                  <a16:creationId xmlns:a16="http://schemas.microsoft.com/office/drawing/2014/main" id="{88B54689-0E65-426C-930C-92DB1B3FAAE9}"/>
                </a:ext>
              </a:extLst>
            </p:cNvPr>
            <p:cNvCxnSpPr>
              <a:stCxn id="11" idx="3"/>
              <a:endCxn id="22" idx="1"/>
            </p:cNvCxnSpPr>
            <p:nvPr/>
          </p:nvCxnSpPr>
          <p:spPr>
            <a:xfrm rot="10800000" flipH="1">
              <a:off x="4995746" y="3319039"/>
              <a:ext cx="1745400" cy="1900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311;p6">
              <a:extLst>
                <a:ext uri="{FF2B5EF4-FFF2-40B4-BE49-F238E27FC236}">
                  <a16:creationId xmlns:a16="http://schemas.microsoft.com/office/drawing/2014/main" id="{683BA3AA-02D8-45AA-B88B-F92DECE2DB4B}"/>
                </a:ext>
              </a:extLst>
            </p:cNvPr>
            <p:cNvCxnSpPr>
              <a:stCxn id="11" idx="3"/>
              <a:endCxn id="16" idx="1"/>
            </p:cNvCxnSpPr>
            <p:nvPr/>
          </p:nvCxnSpPr>
          <p:spPr>
            <a:xfrm>
              <a:off x="4995746" y="5219839"/>
              <a:ext cx="1745400" cy="2181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312;p6">
              <a:extLst>
                <a:ext uri="{FF2B5EF4-FFF2-40B4-BE49-F238E27FC236}">
                  <a16:creationId xmlns:a16="http://schemas.microsoft.com/office/drawing/2014/main" id="{8D73D7D6-885E-4068-8DC0-78A4BED753CE}"/>
                </a:ext>
              </a:extLst>
            </p:cNvPr>
            <p:cNvCxnSpPr>
              <a:stCxn id="11" idx="3"/>
              <a:endCxn id="20" idx="1"/>
            </p:cNvCxnSpPr>
            <p:nvPr/>
          </p:nvCxnSpPr>
          <p:spPr>
            <a:xfrm rot="10800000" flipH="1">
              <a:off x="4995746" y="4679839"/>
              <a:ext cx="1745400" cy="540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313;p6">
              <a:extLst>
                <a:ext uri="{FF2B5EF4-FFF2-40B4-BE49-F238E27FC236}">
                  <a16:creationId xmlns:a16="http://schemas.microsoft.com/office/drawing/2014/main" id="{98112E80-2162-4968-A2F3-98DDE72EADFD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4995746" y="5219839"/>
              <a:ext cx="1745400" cy="820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5" name="Google Shape;175;p8">
            <a:extLst>
              <a:ext uri="{FF2B5EF4-FFF2-40B4-BE49-F238E27FC236}">
                <a16:creationId xmlns:a16="http://schemas.microsoft.com/office/drawing/2014/main" id="{F66461FB-1706-4EC4-B966-D9A0F57B50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990277" y="860847"/>
            <a:ext cx="6535196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58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0;p7">
            <a:extLst>
              <a:ext uri="{FF2B5EF4-FFF2-40B4-BE49-F238E27FC236}">
                <a16:creationId xmlns:a16="http://schemas.microsoft.com/office/drawing/2014/main" id="{9BA1DE00-7A7E-4D55-8BB7-96D173888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dirty="0"/>
              <a:t>JDBC API</a:t>
            </a:r>
            <a:endParaRPr dirty="0"/>
          </a:p>
        </p:txBody>
      </p:sp>
      <p:sp>
        <p:nvSpPr>
          <p:cNvPr id="5" name="Google Shape;322;p7">
            <a:extLst>
              <a:ext uri="{FF2B5EF4-FFF2-40B4-BE49-F238E27FC236}">
                <a16:creationId xmlns:a16="http://schemas.microsoft.com/office/drawing/2014/main" id="{EF201D33-117E-4D77-896A-C551A8DD23A6}"/>
              </a:ext>
            </a:extLst>
          </p:cNvPr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JDBC API provides data access from the Java programming language and it includes java.sql and javax.sql packages.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It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is implemented through a JDBC driver.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323;p7">
            <a:extLst>
              <a:ext uri="{FF2B5EF4-FFF2-40B4-BE49-F238E27FC236}">
                <a16:creationId xmlns:a16="http://schemas.microsoft.com/office/drawing/2014/main" id="{808C0497-A01B-4B0D-9C7D-3C0D30B2AE70}"/>
              </a:ext>
            </a:extLst>
          </p:cNvPr>
          <p:cNvGrpSpPr/>
          <p:nvPr/>
        </p:nvGrpSpPr>
        <p:grpSpPr>
          <a:xfrm>
            <a:off x="5258604" y="2380370"/>
            <a:ext cx="9154149" cy="1130691"/>
            <a:chOff x="2860671" y="2968720"/>
            <a:chExt cx="6864092" cy="1080670"/>
          </a:xfrm>
        </p:grpSpPr>
        <p:sp>
          <p:nvSpPr>
            <p:cNvPr id="7" name="Google Shape;324;p7">
              <a:extLst>
                <a:ext uri="{FF2B5EF4-FFF2-40B4-BE49-F238E27FC236}">
                  <a16:creationId xmlns:a16="http://schemas.microsoft.com/office/drawing/2014/main" id="{C3141BC5-7041-4484-A0CF-EB2D5E90C577}"/>
                </a:ext>
              </a:extLst>
            </p:cNvPr>
            <p:cNvSpPr/>
            <p:nvPr/>
          </p:nvSpPr>
          <p:spPr>
            <a:xfrm>
              <a:off x="5444565" y="3071067"/>
              <a:ext cx="4280198" cy="922939"/>
            </a:xfrm>
            <a:custGeom>
              <a:avLst/>
              <a:gdLst/>
              <a:ahLst/>
              <a:cxnLst/>
              <a:rect l="l" t="t" r="r" b="b"/>
              <a:pathLst>
                <a:path w="7369386" h="1975050" extrusionOk="0">
                  <a:moveTo>
                    <a:pt x="0" y="0"/>
                  </a:moveTo>
                  <a:lnTo>
                    <a:pt x="7369386" y="0"/>
                  </a:lnTo>
                  <a:lnTo>
                    <a:pt x="7369386" y="1975050"/>
                  </a:lnTo>
                  <a:lnTo>
                    <a:pt x="0" y="197505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99D3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Establishes connections</a:t>
              </a: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" name="Google Shape;325;p7">
              <a:extLst>
                <a:ext uri="{FF2B5EF4-FFF2-40B4-BE49-F238E27FC236}">
                  <a16:creationId xmlns:a16="http://schemas.microsoft.com/office/drawing/2014/main" id="{81CC7B4C-6147-4789-B685-79D8D8A28821}"/>
                </a:ext>
              </a:extLst>
            </p:cNvPr>
            <p:cNvSpPr/>
            <p:nvPr/>
          </p:nvSpPr>
          <p:spPr>
            <a:xfrm>
              <a:off x="2860671" y="2968720"/>
              <a:ext cx="2646496" cy="1080670"/>
            </a:xfrm>
            <a:prstGeom prst="roundRect">
              <a:avLst>
                <a:gd name="adj" fmla="val 16667"/>
              </a:avLst>
            </a:prstGeom>
            <a:solidFill>
              <a:srgbClr val="BAE18F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DataSource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326;p7">
            <a:extLst>
              <a:ext uri="{FF2B5EF4-FFF2-40B4-BE49-F238E27FC236}">
                <a16:creationId xmlns:a16="http://schemas.microsoft.com/office/drawing/2014/main" id="{D0B01D82-78E7-429C-8144-3128AAADB53A}"/>
              </a:ext>
            </a:extLst>
          </p:cNvPr>
          <p:cNvGrpSpPr/>
          <p:nvPr/>
        </p:nvGrpSpPr>
        <p:grpSpPr>
          <a:xfrm>
            <a:off x="5249023" y="7124865"/>
            <a:ext cx="9155888" cy="1130691"/>
            <a:chOff x="2844683" y="1436710"/>
            <a:chExt cx="6865395" cy="1080670"/>
          </a:xfrm>
        </p:grpSpPr>
        <p:sp>
          <p:nvSpPr>
            <p:cNvPr id="10" name="Google Shape;327;p7">
              <a:extLst>
                <a:ext uri="{FF2B5EF4-FFF2-40B4-BE49-F238E27FC236}">
                  <a16:creationId xmlns:a16="http://schemas.microsoft.com/office/drawing/2014/main" id="{81B3FD44-D83B-43D4-8952-81FA25F473C3}"/>
                </a:ext>
              </a:extLst>
            </p:cNvPr>
            <p:cNvSpPr/>
            <p:nvPr/>
          </p:nvSpPr>
          <p:spPr>
            <a:xfrm>
              <a:off x="5423272" y="1540621"/>
              <a:ext cx="4286806" cy="922939"/>
            </a:xfrm>
            <a:custGeom>
              <a:avLst/>
              <a:gdLst/>
              <a:ahLst/>
              <a:cxnLst/>
              <a:rect l="l" t="t" r="r" b="b"/>
              <a:pathLst>
                <a:path w="7369386" h="2715693" extrusionOk="0">
                  <a:moveTo>
                    <a:pt x="0" y="0"/>
                  </a:moveTo>
                  <a:lnTo>
                    <a:pt x="7369386" y="0"/>
                  </a:lnTo>
                  <a:lnTo>
                    <a:pt x="7369386" y="2715693"/>
                  </a:lnTo>
                  <a:lnTo>
                    <a:pt x="0" y="271569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A9BA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Holds the results of a query</a:t>
              </a: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328;p7">
              <a:extLst>
                <a:ext uri="{FF2B5EF4-FFF2-40B4-BE49-F238E27FC236}">
                  <a16:creationId xmlns:a16="http://schemas.microsoft.com/office/drawing/2014/main" id="{F675398D-F596-4D4A-8E5A-6364C9F2FEFB}"/>
                </a:ext>
              </a:extLst>
            </p:cNvPr>
            <p:cNvSpPr/>
            <p:nvPr/>
          </p:nvSpPr>
          <p:spPr>
            <a:xfrm>
              <a:off x="2844683" y="1436710"/>
              <a:ext cx="2660262" cy="1080670"/>
            </a:xfrm>
            <a:prstGeom prst="roundRect">
              <a:avLst>
                <a:gd name="adj" fmla="val 16667"/>
              </a:avLst>
            </a:prstGeom>
            <a:solidFill>
              <a:srgbClr val="EFF995"/>
            </a:solidFill>
            <a:ln w="25400" cap="flat" cmpd="sng">
              <a:solidFill>
                <a:srgbClr val="A9BA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ResultSet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329;p7">
            <a:extLst>
              <a:ext uri="{FF2B5EF4-FFF2-40B4-BE49-F238E27FC236}">
                <a16:creationId xmlns:a16="http://schemas.microsoft.com/office/drawing/2014/main" id="{396F7299-83EB-4D79-AA1C-4F4DE87CF29D}"/>
              </a:ext>
            </a:extLst>
          </p:cNvPr>
          <p:cNvGrpSpPr/>
          <p:nvPr/>
        </p:nvGrpSpPr>
        <p:grpSpPr>
          <a:xfrm>
            <a:off x="5249022" y="3961868"/>
            <a:ext cx="9164810" cy="1130691"/>
            <a:chOff x="2860670" y="4500730"/>
            <a:chExt cx="6872086" cy="1080670"/>
          </a:xfrm>
        </p:grpSpPr>
        <p:sp>
          <p:nvSpPr>
            <p:cNvPr id="13" name="Google Shape;330;p7">
              <a:extLst>
                <a:ext uri="{FF2B5EF4-FFF2-40B4-BE49-F238E27FC236}">
                  <a16:creationId xmlns:a16="http://schemas.microsoft.com/office/drawing/2014/main" id="{B6729351-7E59-498A-8A4E-A789E9863719}"/>
                </a:ext>
              </a:extLst>
            </p:cNvPr>
            <p:cNvSpPr/>
            <p:nvPr/>
          </p:nvSpPr>
          <p:spPr>
            <a:xfrm>
              <a:off x="5445950" y="4607026"/>
              <a:ext cx="4286806" cy="922939"/>
            </a:xfrm>
            <a:custGeom>
              <a:avLst/>
              <a:gdLst/>
              <a:ahLst/>
              <a:cxnLst/>
              <a:rect l="l" t="t" r="r" b="b"/>
              <a:pathLst>
                <a:path w="7369386" h="2098490" extrusionOk="0">
                  <a:moveTo>
                    <a:pt x="0" y="0"/>
                  </a:moveTo>
                  <a:lnTo>
                    <a:pt x="7369386" y="0"/>
                  </a:lnTo>
                  <a:lnTo>
                    <a:pt x="7369386" y="2098490"/>
                  </a:lnTo>
                  <a:lnTo>
                    <a:pt x="0" y="209849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F69E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Controls connection to the database</a:t>
              </a: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331;p7">
              <a:extLst>
                <a:ext uri="{FF2B5EF4-FFF2-40B4-BE49-F238E27FC236}">
                  <a16:creationId xmlns:a16="http://schemas.microsoft.com/office/drawing/2014/main" id="{E8B4F5DC-602E-40CD-8D49-1E56A1CB0D9C}"/>
                </a:ext>
              </a:extLst>
            </p:cNvPr>
            <p:cNvSpPr/>
            <p:nvPr/>
          </p:nvSpPr>
          <p:spPr>
            <a:xfrm>
              <a:off x="2860670" y="4500730"/>
              <a:ext cx="2647881" cy="1080670"/>
            </a:xfrm>
            <a:prstGeom prst="roundRect">
              <a:avLst>
                <a:gd name="adj" fmla="val 16667"/>
              </a:avLst>
            </a:prstGeom>
            <a:solidFill>
              <a:srgbClr val="F9BE99"/>
            </a:solidFill>
            <a:ln w="25400" cap="flat" cmpd="sng">
              <a:solidFill>
                <a:srgbClr val="D95B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Connection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332;p7">
            <a:extLst>
              <a:ext uri="{FF2B5EF4-FFF2-40B4-BE49-F238E27FC236}">
                <a16:creationId xmlns:a16="http://schemas.microsoft.com/office/drawing/2014/main" id="{F13FC668-5428-4CF7-8096-7275992599E0}"/>
              </a:ext>
            </a:extLst>
          </p:cNvPr>
          <p:cNvGrpSpPr/>
          <p:nvPr/>
        </p:nvGrpSpPr>
        <p:grpSpPr>
          <a:xfrm>
            <a:off x="5249022" y="5543366"/>
            <a:ext cx="9164810" cy="1130691"/>
            <a:chOff x="2844683" y="6032740"/>
            <a:chExt cx="6872086" cy="1080670"/>
          </a:xfrm>
        </p:grpSpPr>
        <p:sp>
          <p:nvSpPr>
            <p:cNvPr id="16" name="Google Shape;333;p7">
              <a:extLst>
                <a:ext uri="{FF2B5EF4-FFF2-40B4-BE49-F238E27FC236}">
                  <a16:creationId xmlns:a16="http://schemas.microsoft.com/office/drawing/2014/main" id="{88CD4958-F2D9-48FE-82B9-98FB75C9049F}"/>
                </a:ext>
              </a:extLst>
            </p:cNvPr>
            <p:cNvSpPr/>
            <p:nvPr/>
          </p:nvSpPr>
          <p:spPr>
            <a:xfrm>
              <a:off x="5429963" y="6139036"/>
              <a:ext cx="4286806" cy="922939"/>
            </a:xfrm>
            <a:custGeom>
              <a:avLst/>
              <a:gdLst/>
              <a:ahLst/>
              <a:cxnLst/>
              <a:rect l="l" t="t" r="r" b="b"/>
              <a:pathLst>
                <a:path w="7369386" h="2098490" extrusionOk="0">
                  <a:moveTo>
                    <a:pt x="0" y="0"/>
                  </a:moveTo>
                  <a:lnTo>
                    <a:pt x="7369386" y="0"/>
                  </a:lnTo>
                  <a:lnTo>
                    <a:pt x="7369386" y="2098490"/>
                  </a:lnTo>
                  <a:lnTo>
                    <a:pt x="0" y="209849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Executes SQL queries</a:t>
              </a: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334;p7">
              <a:extLst>
                <a:ext uri="{FF2B5EF4-FFF2-40B4-BE49-F238E27FC236}">
                  <a16:creationId xmlns:a16="http://schemas.microsoft.com/office/drawing/2014/main" id="{E46750BB-0C84-47FE-B4A7-CDC7A6FB9444}"/>
                </a:ext>
              </a:extLst>
            </p:cNvPr>
            <p:cNvSpPr/>
            <p:nvPr/>
          </p:nvSpPr>
          <p:spPr>
            <a:xfrm>
              <a:off x="2844683" y="6032740"/>
              <a:ext cx="2661561" cy="1080670"/>
            </a:xfrm>
            <a:prstGeom prst="roundRect">
              <a:avLst>
                <a:gd name="adj" fmla="val 16667"/>
              </a:avLst>
            </a:prstGeom>
            <a:solidFill>
              <a:srgbClr val="9CDAEB"/>
            </a:solidFill>
            <a:ln w="2540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Statement, PreparedStatement, and CallableStatement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" name="Google Shape;335;p7">
            <a:extLst>
              <a:ext uri="{FF2B5EF4-FFF2-40B4-BE49-F238E27FC236}">
                <a16:creationId xmlns:a16="http://schemas.microsoft.com/office/drawing/2014/main" id="{244B4634-EF45-4215-9334-76556EFF7461}"/>
              </a:ext>
            </a:extLst>
          </p:cNvPr>
          <p:cNvSpPr/>
          <p:nvPr/>
        </p:nvSpPr>
        <p:spPr>
          <a:xfrm>
            <a:off x="1198466" y="4572000"/>
            <a:ext cx="2678498" cy="83459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JDBC API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336;p7">
            <a:extLst>
              <a:ext uri="{FF2B5EF4-FFF2-40B4-BE49-F238E27FC236}">
                <a16:creationId xmlns:a16="http://schemas.microsoft.com/office/drawing/2014/main" id="{C200017B-A33B-4943-9F25-7CF577A681E0}"/>
              </a:ext>
            </a:extLst>
          </p:cNvPr>
          <p:cNvSpPr/>
          <p:nvPr/>
        </p:nvSpPr>
        <p:spPr>
          <a:xfrm>
            <a:off x="4353552" y="4730574"/>
            <a:ext cx="418882" cy="5174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175;p8">
            <a:extLst>
              <a:ext uri="{FF2B5EF4-FFF2-40B4-BE49-F238E27FC236}">
                <a16:creationId xmlns:a16="http://schemas.microsoft.com/office/drawing/2014/main" id="{CECC6B5A-3341-411F-9170-245D890BD7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6872095" y="860847"/>
            <a:ext cx="277156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94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C485-1481-4C4B-BE2E-D5A598FD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JDBC Connectivity</a:t>
            </a:r>
            <a:endParaRPr lang="en-IN" dirty="0"/>
          </a:p>
        </p:txBody>
      </p:sp>
      <p:grpSp>
        <p:nvGrpSpPr>
          <p:cNvPr id="25" name="Google Shape;343;p8">
            <a:extLst>
              <a:ext uri="{FF2B5EF4-FFF2-40B4-BE49-F238E27FC236}">
                <a16:creationId xmlns:a16="http://schemas.microsoft.com/office/drawing/2014/main" id="{57F23193-50FE-45DC-A09A-275EF65F16D1}"/>
              </a:ext>
            </a:extLst>
          </p:cNvPr>
          <p:cNvGrpSpPr/>
          <p:nvPr/>
        </p:nvGrpSpPr>
        <p:grpSpPr>
          <a:xfrm>
            <a:off x="6621857" y="1373273"/>
            <a:ext cx="360000" cy="7288218"/>
            <a:chOff x="7992998" y="1440180"/>
            <a:chExt cx="360000" cy="7288218"/>
          </a:xfrm>
        </p:grpSpPr>
        <p:cxnSp>
          <p:nvCxnSpPr>
            <p:cNvPr id="26" name="Google Shape;344;p8">
              <a:extLst>
                <a:ext uri="{FF2B5EF4-FFF2-40B4-BE49-F238E27FC236}">
                  <a16:creationId xmlns:a16="http://schemas.microsoft.com/office/drawing/2014/main" id="{FB84A0BB-D28B-4B0B-95C9-4C274535084F}"/>
                </a:ext>
              </a:extLst>
            </p:cNvPr>
            <p:cNvCxnSpPr>
              <a:stCxn id="28" idx="0"/>
              <a:endCxn id="27" idx="4"/>
            </p:cNvCxnSpPr>
            <p:nvPr/>
          </p:nvCxnSpPr>
          <p:spPr>
            <a:xfrm rot="10800000">
              <a:off x="8172998" y="1800198"/>
              <a:ext cx="0" cy="656820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346;p8">
              <a:extLst>
                <a:ext uri="{FF2B5EF4-FFF2-40B4-BE49-F238E27FC236}">
                  <a16:creationId xmlns:a16="http://schemas.microsoft.com/office/drawing/2014/main" id="{B7E097AD-9075-4882-AFAB-66709222BF35}"/>
                </a:ext>
              </a:extLst>
            </p:cNvPr>
            <p:cNvSpPr/>
            <p:nvPr/>
          </p:nvSpPr>
          <p:spPr>
            <a:xfrm>
              <a:off x="7992998" y="1440180"/>
              <a:ext cx="360000" cy="36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Google Shape;345;p8">
              <a:extLst>
                <a:ext uri="{FF2B5EF4-FFF2-40B4-BE49-F238E27FC236}">
                  <a16:creationId xmlns:a16="http://schemas.microsoft.com/office/drawing/2014/main" id="{46A2D305-815A-4E88-B3EF-21B3466576DF}"/>
                </a:ext>
              </a:extLst>
            </p:cNvPr>
            <p:cNvSpPr/>
            <p:nvPr/>
          </p:nvSpPr>
          <p:spPr>
            <a:xfrm>
              <a:off x="7992998" y="8368398"/>
              <a:ext cx="360000" cy="360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" name="Google Shape;348;p8">
            <a:extLst>
              <a:ext uri="{FF2B5EF4-FFF2-40B4-BE49-F238E27FC236}">
                <a16:creationId xmlns:a16="http://schemas.microsoft.com/office/drawing/2014/main" id="{11D2C816-2E67-4804-829E-42603B754E2F}"/>
              </a:ext>
            </a:extLst>
          </p:cNvPr>
          <p:cNvSpPr/>
          <p:nvPr/>
        </p:nvSpPr>
        <p:spPr>
          <a:xfrm>
            <a:off x="6486137" y="2333090"/>
            <a:ext cx="630000" cy="630000"/>
          </a:xfrm>
          <a:prstGeom prst="diamond">
            <a:avLst/>
          </a:prstGeom>
          <a:solidFill>
            <a:srgbClr val="A8D08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49;p8">
            <a:extLst>
              <a:ext uri="{FF2B5EF4-FFF2-40B4-BE49-F238E27FC236}">
                <a16:creationId xmlns:a16="http://schemas.microsoft.com/office/drawing/2014/main" id="{041A1EE3-D05A-41E5-B2F6-D257FED44585}"/>
              </a:ext>
            </a:extLst>
          </p:cNvPr>
          <p:cNvSpPr/>
          <p:nvPr/>
        </p:nvSpPr>
        <p:spPr>
          <a:xfrm>
            <a:off x="6478549" y="7017230"/>
            <a:ext cx="630000" cy="630000"/>
          </a:xfrm>
          <a:prstGeom prst="diamond">
            <a:avLst/>
          </a:prstGeom>
          <a:solidFill>
            <a:srgbClr val="BFBFB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50;p8">
            <a:extLst>
              <a:ext uri="{FF2B5EF4-FFF2-40B4-BE49-F238E27FC236}">
                <a16:creationId xmlns:a16="http://schemas.microsoft.com/office/drawing/2014/main" id="{61CE0389-A432-4749-A2F6-708C1AB763EA}"/>
              </a:ext>
            </a:extLst>
          </p:cNvPr>
          <p:cNvSpPr/>
          <p:nvPr/>
        </p:nvSpPr>
        <p:spPr>
          <a:xfrm>
            <a:off x="6482161" y="5846195"/>
            <a:ext cx="630000" cy="630000"/>
          </a:xfrm>
          <a:prstGeom prst="diamond">
            <a:avLst/>
          </a:prstGeom>
          <a:solidFill>
            <a:srgbClr val="EFF995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51;p8">
            <a:extLst>
              <a:ext uri="{FF2B5EF4-FFF2-40B4-BE49-F238E27FC236}">
                <a16:creationId xmlns:a16="http://schemas.microsoft.com/office/drawing/2014/main" id="{CBD0249E-4287-48EB-9336-D63C6E94BE4A}"/>
              </a:ext>
            </a:extLst>
          </p:cNvPr>
          <p:cNvSpPr/>
          <p:nvPr/>
        </p:nvSpPr>
        <p:spPr>
          <a:xfrm>
            <a:off x="6486137" y="3504125"/>
            <a:ext cx="630000" cy="630000"/>
          </a:xfrm>
          <a:prstGeom prst="diamond">
            <a:avLst/>
          </a:prstGeom>
          <a:solidFill>
            <a:srgbClr val="FFD966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52;p8">
            <a:extLst>
              <a:ext uri="{FF2B5EF4-FFF2-40B4-BE49-F238E27FC236}">
                <a16:creationId xmlns:a16="http://schemas.microsoft.com/office/drawing/2014/main" id="{DC197ADC-7E7F-493F-AE64-6B1346669670}"/>
              </a:ext>
            </a:extLst>
          </p:cNvPr>
          <p:cNvSpPr/>
          <p:nvPr/>
        </p:nvSpPr>
        <p:spPr>
          <a:xfrm>
            <a:off x="6486137" y="4675160"/>
            <a:ext cx="630000" cy="630000"/>
          </a:xfrm>
          <a:prstGeom prst="diamond">
            <a:avLst/>
          </a:prstGeom>
          <a:solidFill>
            <a:srgbClr val="F4B08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3;p8">
            <a:extLst>
              <a:ext uri="{FF2B5EF4-FFF2-40B4-BE49-F238E27FC236}">
                <a16:creationId xmlns:a16="http://schemas.microsoft.com/office/drawing/2014/main" id="{202EE2C3-B085-4130-B2DC-BAFA1544A40A}"/>
              </a:ext>
            </a:extLst>
          </p:cNvPr>
          <p:cNvSpPr/>
          <p:nvPr/>
        </p:nvSpPr>
        <p:spPr>
          <a:xfrm>
            <a:off x="7824234" y="3364303"/>
            <a:ext cx="2772000" cy="900518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FFD966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54;p8">
            <a:extLst>
              <a:ext uri="{FF2B5EF4-FFF2-40B4-BE49-F238E27FC236}">
                <a16:creationId xmlns:a16="http://schemas.microsoft.com/office/drawing/2014/main" id="{9837C16B-58B6-4A3F-9B51-31E5BF06BB00}"/>
              </a:ext>
            </a:extLst>
          </p:cNvPr>
          <p:cNvSpPr/>
          <p:nvPr/>
        </p:nvSpPr>
        <p:spPr>
          <a:xfrm>
            <a:off x="7824234" y="5713308"/>
            <a:ext cx="2772000" cy="900518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EFF995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Execute query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55;p8">
            <a:extLst>
              <a:ext uri="{FF2B5EF4-FFF2-40B4-BE49-F238E27FC236}">
                <a16:creationId xmlns:a16="http://schemas.microsoft.com/office/drawing/2014/main" id="{03F4A51A-5AD1-4E92-BBA1-B41D3D508E36}"/>
              </a:ext>
            </a:extLst>
          </p:cNvPr>
          <p:cNvSpPr/>
          <p:nvPr/>
        </p:nvSpPr>
        <p:spPr>
          <a:xfrm>
            <a:off x="7824234" y="2214288"/>
            <a:ext cx="2772000" cy="900518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A9D18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Register driver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56;p8">
            <a:extLst>
              <a:ext uri="{FF2B5EF4-FFF2-40B4-BE49-F238E27FC236}">
                <a16:creationId xmlns:a16="http://schemas.microsoft.com/office/drawing/2014/main" id="{49CB9358-1BFE-4B95-8F67-CF259859F4D2}"/>
              </a:ext>
            </a:extLst>
          </p:cNvPr>
          <p:cNvSpPr/>
          <p:nvPr/>
        </p:nvSpPr>
        <p:spPr>
          <a:xfrm>
            <a:off x="7824234" y="4542273"/>
            <a:ext cx="2772000" cy="900518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F4B183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57;p8">
            <a:extLst>
              <a:ext uri="{FF2B5EF4-FFF2-40B4-BE49-F238E27FC236}">
                <a16:creationId xmlns:a16="http://schemas.microsoft.com/office/drawing/2014/main" id="{1D98F146-DF2D-4D40-AA43-CE001BF3698D}"/>
              </a:ext>
            </a:extLst>
          </p:cNvPr>
          <p:cNvSpPr/>
          <p:nvPr/>
        </p:nvSpPr>
        <p:spPr>
          <a:xfrm>
            <a:off x="7824234" y="6881971"/>
            <a:ext cx="2772000" cy="900518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BFBFB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Close connection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358;p8">
            <a:extLst>
              <a:ext uri="{FF2B5EF4-FFF2-40B4-BE49-F238E27FC236}">
                <a16:creationId xmlns:a16="http://schemas.microsoft.com/office/drawing/2014/main" id="{9189141D-BF41-44D3-9B79-07BDDC2A8DD3}"/>
              </a:ext>
            </a:extLst>
          </p:cNvPr>
          <p:cNvCxnSpPr>
            <a:stCxn id="33" idx="3"/>
            <a:endCxn id="35" idx="2"/>
          </p:cNvCxnSpPr>
          <p:nvPr/>
        </p:nvCxnSpPr>
        <p:spPr>
          <a:xfrm rot="10800000" flipH="1">
            <a:off x="7116137" y="3814625"/>
            <a:ext cx="708000" cy="4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359;p8">
            <a:extLst>
              <a:ext uri="{FF2B5EF4-FFF2-40B4-BE49-F238E27FC236}">
                <a16:creationId xmlns:a16="http://schemas.microsoft.com/office/drawing/2014/main" id="{996A3DD0-3F90-4619-B9B2-D3971A1AAB2C}"/>
              </a:ext>
            </a:extLst>
          </p:cNvPr>
          <p:cNvCxnSpPr>
            <a:stCxn id="37" idx="2"/>
            <a:endCxn id="30" idx="3"/>
          </p:cNvCxnSpPr>
          <p:nvPr/>
        </p:nvCxnSpPr>
        <p:spPr>
          <a:xfrm rot="10800000">
            <a:off x="7116234" y="2648047"/>
            <a:ext cx="708000" cy="16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360;p8">
            <a:extLst>
              <a:ext uri="{FF2B5EF4-FFF2-40B4-BE49-F238E27FC236}">
                <a16:creationId xmlns:a16="http://schemas.microsoft.com/office/drawing/2014/main" id="{B9874EAC-D31A-461D-A344-E806E708881F}"/>
              </a:ext>
            </a:extLst>
          </p:cNvPr>
          <p:cNvCxnSpPr>
            <a:stCxn id="32" idx="3"/>
            <a:endCxn id="36" idx="2"/>
          </p:cNvCxnSpPr>
          <p:nvPr/>
        </p:nvCxnSpPr>
        <p:spPr>
          <a:xfrm>
            <a:off x="7112161" y="6161195"/>
            <a:ext cx="7122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361;p8">
            <a:extLst>
              <a:ext uri="{FF2B5EF4-FFF2-40B4-BE49-F238E27FC236}">
                <a16:creationId xmlns:a16="http://schemas.microsoft.com/office/drawing/2014/main" id="{CBB6CB86-46E5-4C5C-9DF6-73B4EFD8BB5B}"/>
              </a:ext>
            </a:extLst>
          </p:cNvPr>
          <p:cNvCxnSpPr>
            <a:stCxn id="38" idx="2"/>
            <a:endCxn id="34" idx="3"/>
          </p:cNvCxnSpPr>
          <p:nvPr/>
        </p:nvCxnSpPr>
        <p:spPr>
          <a:xfrm rot="10800000">
            <a:off x="7116234" y="4990132"/>
            <a:ext cx="7080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175;p8">
            <a:extLst>
              <a:ext uri="{FF2B5EF4-FFF2-40B4-BE49-F238E27FC236}">
                <a16:creationId xmlns:a16="http://schemas.microsoft.com/office/drawing/2014/main" id="{CE886E00-3DA5-40AE-8974-D09FCD5129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716214" y="857035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192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Set </a:t>
            </a: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 JDBC Environment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Demonstrate a project to s</a:t>
            </a: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et up JDBC environment.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4601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set up JDBC environment:</a:t>
            </a: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to set up a JDBC environment.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the jar files for MySQL connection for Java.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web.xml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and c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heck for servlet-api.jar.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an HTML file and a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DemoJDBC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servlet.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DBConnection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class to initiate a JDBC connection.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config.properties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file to store JDBC credentials.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Build, publish, and start the project.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project.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05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Set </a:t>
            </a: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 JDBC Environment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Demonstrate a project to s</a:t>
            </a: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et up JDBC environment.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5340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Una</a:t>
            </a: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set up JDBC environment:</a:t>
            </a: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to set up a JDBC environment.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JDBC to connect to an existing MySQL database.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servlet that creates a JDBC connection to the database and closes it.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Build, publish, and start the project.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project.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0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8B562-FE9B-4BEE-BC15-867313D89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JDBC Connections, Statement, and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ResultSet</a:t>
            </a:r>
            <a:endParaRPr lang="en-US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772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6;p14">
            <a:extLst>
              <a:ext uri="{FF2B5EF4-FFF2-40B4-BE49-F238E27FC236}">
                <a16:creationId xmlns:a16="http://schemas.microsoft.com/office/drawing/2014/main" id="{1837BE01-3F19-4F5E-B65C-C8358CEB7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JDBC Connection</a:t>
            </a:r>
            <a:endParaRPr/>
          </a:p>
        </p:txBody>
      </p:sp>
      <p:sp>
        <p:nvSpPr>
          <p:cNvPr id="6" name="Google Shape;407;p14">
            <a:extLst>
              <a:ext uri="{FF2B5EF4-FFF2-40B4-BE49-F238E27FC236}">
                <a16:creationId xmlns:a16="http://schemas.microsoft.com/office/drawing/2014/main" id="{10B02586-84F1-4F6A-94F7-5EDED4DCDE18}"/>
              </a:ext>
            </a:extLst>
          </p:cNvPr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onnection to a relational database is represented by a JDBC connection. This 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onnection is established using an object of Connection interface.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" name="Google Shape;408;p14">
            <a:extLst>
              <a:ext uri="{FF2B5EF4-FFF2-40B4-BE49-F238E27FC236}">
                <a16:creationId xmlns:a16="http://schemas.microsoft.com/office/drawing/2014/main" id="{A08D20D1-3EBF-44CB-8878-80AC6D857369}"/>
              </a:ext>
            </a:extLst>
          </p:cNvPr>
          <p:cNvGrpSpPr/>
          <p:nvPr/>
        </p:nvGrpSpPr>
        <p:grpSpPr>
          <a:xfrm>
            <a:off x="5177451" y="2142731"/>
            <a:ext cx="5870235" cy="5382631"/>
            <a:chOff x="2257764" y="1384108"/>
            <a:chExt cx="5870235" cy="5382631"/>
          </a:xfrm>
        </p:grpSpPr>
        <p:grpSp>
          <p:nvGrpSpPr>
            <p:cNvPr id="8" name="Google Shape;409;p14">
              <a:extLst>
                <a:ext uri="{FF2B5EF4-FFF2-40B4-BE49-F238E27FC236}">
                  <a16:creationId xmlns:a16="http://schemas.microsoft.com/office/drawing/2014/main" id="{204F9AB1-CE87-4457-B054-16216B4FE2DF}"/>
                </a:ext>
              </a:extLst>
            </p:cNvPr>
            <p:cNvGrpSpPr/>
            <p:nvPr/>
          </p:nvGrpSpPr>
          <p:grpSpPr>
            <a:xfrm>
              <a:off x="2257764" y="2420721"/>
              <a:ext cx="5870235" cy="4346018"/>
              <a:chOff x="0" y="1478"/>
              <a:chExt cx="5870235" cy="4346018"/>
            </a:xfrm>
          </p:grpSpPr>
          <p:sp>
            <p:nvSpPr>
              <p:cNvPr id="10" name="Google Shape;410;p14">
                <a:extLst>
                  <a:ext uri="{FF2B5EF4-FFF2-40B4-BE49-F238E27FC236}">
                    <a16:creationId xmlns:a16="http://schemas.microsoft.com/office/drawing/2014/main" id="{EE2AB8DA-6478-4158-8A07-7EFACE8941F8}"/>
                  </a:ext>
                </a:extLst>
              </p:cNvPr>
              <p:cNvSpPr/>
              <p:nvPr/>
            </p:nvSpPr>
            <p:spPr>
              <a:xfrm>
                <a:off x="0" y="3567102"/>
                <a:ext cx="5870235" cy="780394"/>
              </a:xfrm>
              <a:prstGeom prst="rect">
                <a:avLst/>
              </a:prstGeom>
              <a:solidFill>
                <a:srgbClr val="BFBFBF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411;p14">
                <a:extLst>
                  <a:ext uri="{FF2B5EF4-FFF2-40B4-BE49-F238E27FC236}">
                    <a16:creationId xmlns:a16="http://schemas.microsoft.com/office/drawing/2014/main" id="{8D6ED683-F318-404D-9A55-988DA64BFD13}"/>
                  </a:ext>
                </a:extLst>
              </p:cNvPr>
              <p:cNvSpPr txBox="1"/>
              <p:nvPr/>
            </p:nvSpPr>
            <p:spPr>
              <a:xfrm>
                <a:off x="0" y="3567102"/>
                <a:ext cx="5870235" cy="780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6450" tIns="156450" rIns="156450" bIns="1564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Create a Connection object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412;p14">
                <a:extLst>
                  <a:ext uri="{FF2B5EF4-FFF2-40B4-BE49-F238E27FC236}">
                    <a16:creationId xmlns:a16="http://schemas.microsoft.com/office/drawing/2014/main" id="{31391BDD-2441-4FD8-A4BD-A4EF2955BD4D}"/>
                  </a:ext>
                </a:extLst>
              </p:cNvPr>
              <p:cNvSpPr/>
              <p:nvPr/>
            </p:nvSpPr>
            <p:spPr>
              <a:xfrm rot="10800000">
                <a:off x="0" y="2378561"/>
                <a:ext cx="5870235" cy="1200247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rgbClr val="EFF995">
                  <a:alpha val="89411"/>
                </a:srgbClr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413;p14">
                <a:extLst>
                  <a:ext uri="{FF2B5EF4-FFF2-40B4-BE49-F238E27FC236}">
                    <a16:creationId xmlns:a16="http://schemas.microsoft.com/office/drawing/2014/main" id="{7297F405-B154-492F-89C8-C5F189EE68AE}"/>
                  </a:ext>
                </a:extLst>
              </p:cNvPr>
              <p:cNvSpPr txBox="1"/>
              <p:nvPr/>
            </p:nvSpPr>
            <p:spPr>
              <a:xfrm>
                <a:off x="0" y="2378561"/>
                <a:ext cx="5870235" cy="779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6450" tIns="156450" rIns="156450" bIns="1564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Formulate a database URL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414;p14">
                <a:extLst>
                  <a:ext uri="{FF2B5EF4-FFF2-40B4-BE49-F238E27FC236}">
                    <a16:creationId xmlns:a16="http://schemas.microsoft.com/office/drawing/2014/main" id="{24814B8B-8961-4706-A1A2-470BC803EFE2}"/>
                  </a:ext>
                </a:extLst>
              </p:cNvPr>
              <p:cNvSpPr/>
              <p:nvPr/>
            </p:nvSpPr>
            <p:spPr>
              <a:xfrm rot="10800000">
                <a:off x="0" y="1190019"/>
                <a:ext cx="5870235" cy="1200247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rgbClr val="2CD79F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415;p14">
                <a:extLst>
                  <a:ext uri="{FF2B5EF4-FFF2-40B4-BE49-F238E27FC236}">
                    <a16:creationId xmlns:a16="http://schemas.microsoft.com/office/drawing/2014/main" id="{56A5D8A4-AB08-49DF-8C9D-984F89090737}"/>
                  </a:ext>
                </a:extLst>
              </p:cNvPr>
              <p:cNvSpPr txBox="1"/>
              <p:nvPr/>
            </p:nvSpPr>
            <p:spPr>
              <a:xfrm>
                <a:off x="0" y="1190019"/>
                <a:ext cx="5870235" cy="779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6450" tIns="156450" rIns="156450" bIns="1564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Register a JDBC driver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416;p14">
                <a:extLst>
                  <a:ext uri="{FF2B5EF4-FFF2-40B4-BE49-F238E27FC236}">
                    <a16:creationId xmlns:a16="http://schemas.microsoft.com/office/drawing/2014/main" id="{06DB938F-7180-43A3-B375-2330D6F9BDE5}"/>
                  </a:ext>
                </a:extLst>
              </p:cNvPr>
              <p:cNvSpPr/>
              <p:nvPr/>
            </p:nvSpPr>
            <p:spPr>
              <a:xfrm rot="10800000">
                <a:off x="0" y="1478"/>
                <a:ext cx="5870235" cy="1200247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rgbClr val="7C9CD6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417;p14">
                <a:extLst>
                  <a:ext uri="{FF2B5EF4-FFF2-40B4-BE49-F238E27FC236}">
                    <a16:creationId xmlns:a16="http://schemas.microsoft.com/office/drawing/2014/main" id="{AD5C1AF0-A28B-442B-8D73-71842C1AC0D6}"/>
                  </a:ext>
                </a:extLst>
              </p:cNvPr>
              <p:cNvSpPr txBox="1"/>
              <p:nvPr/>
            </p:nvSpPr>
            <p:spPr>
              <a:xfrm>
                <a:off x="0" y="1478"/>
                <a:ext cx="5870235" cy="779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56450" tIns="156450" rIns="156450" bIns="1564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Import JDBC packages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" name="Google Shape;418;p14">
              <a:extLst>
                <a:ext uri="{FF2B5EF4-FFF2-40B4-BE49-F238E27FC236}">
                  <a16:creationId xmlns:a16="http://schemas.microsoft.com/office/drawing/2014/main" id="{4408C492-038E-4C91-AC40-8371133747CC}"/>
                </a:ext>
              </a:extLst>
            </p:cNvPr>
            <p:cNvSpPr/>
            <p:nvPr/>
          </p:nvSpPr>
          <p:spPr>
            <a:xfrm>
              <a:off x="2372823" y="1384108"/>
              <a:ext cx="5640116" cy="1130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Steps to establish a JDBC connection:</a:t>
              </a:r>
              <a:endParaRPr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9" name="Google Shape;175;p8">
            <a:extLst>
              <a:ext uri="{FF2B5EF4-FFF2-40B4-BE49-F238E27FC236}">
                <a16:creationId xmlns:a16="http://schemas.microsoft.com/office/drawing/2014/main" id="{DA425642-CEAA-422E-A41D-8D8E34B911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628177" y="871640"/>
            <a:ext cx="54009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15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5d11cf31a_1_0"/>
          <p:cNvSpPr txBox="1">
            <a:spLocks noGrp="1"/>
          </p:cNvSpPr>
          <p:nvPr>
            <p:ph type="body" idx="1"/>
          </p:nvPr>
        </p:nvSpPr>
        <p:spPr>
          <a:xfrm>
            <a:off x="8248728" y="4606504"/>
            <a:ext cx="6960049" cy="90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Become a Back-end Expert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5;p15">
            <a:extLst>
              <a:ext uri="{FF2B5EF4-FFF2-40B4-BE49-F238E27FC236}">
                <a16:creationId xmlns:a16="http://schemas.microsoft.com/office/drawing/2014/main" id="{E9E0C7BC-C78B-4F64-8DFA-A23C5A4BB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dirty="0"/>
              <a:t>JDBC Connection</a:t>
            </a:r>
            <a:endParaRPr dirty="0"/>
          </a:p>
        </p:txBody>
      </p:sp>
      <p:sp>
        <p:nvSpPr>
          <p:cNvPr id="5" name="Google Shape;426;p15">
            <a:extLst>
              <a:ext uri="{FF2B5EF4-FFF2-40B4-BE49-F238E27FC236}">
                <a16:creationId xmlns:a16="http://schemas.microsoft.com/office/drawing/2014/main" id="{0EC2374C-321A-43BA-ABD2-EE1EECCFA677}"/>
              </a:ext>
            </a:extLst>
          </p:cNvPr>
          <p:cNvSpPr/>
          <p:nvPr/>
        </p:nvSpPr>
        <p:spPr>
          <a:xfrm>
            <a:off x="2235835" y="119436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Connection object is instantiated using the DriverManager.getConnection method. The various overloaded methods of getConnection are listed below: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427;p15">
            <a:extLst>
              <a:ext uri="{FF2B5EF4-FFF2-40B4-BE49-F238E27FC236}">
                <a16:creationId xmlns:a16="http://schemas.microsoft.com/office/drawing/2014/main" id="{C9039752-3D58-49AB-B8D0-F73B2E2A852B}"/>
              </a:ext>
            </a:extLst>
          </p:cNvPr>
          <p:cNvGrpSpPr/>
          <p:nvPr/>
        </p:nvGrpSpPr>
        <p:grpSpPr>
          <a:xfrm>
            <a:off x="-2461069" y="1246711"/>
            <a:ext cx="15048217" cy="7174868"/>
            <a:chOff x="-6025498" y="-922230"/>
            <a:chExt cx="15048217" cy="7174868"/>
          </a:xfrm>
        </p:grpSpPr>
        <p:sp>
          <p:nvSpPr>
            <p:cNvPr id="7" name="Google Shape;428;p15">
              <a:extLst>
                <a:ext uri="{FF2B5EF4-FFF2-40B4-BE49-F238E27FC236}">
                  <a16:creationId xmlns:a16="http://schemas.microsoft.com/office/drawing/2014/main" id="{74A18825-239F-45B6-ABA8-CC77811B11FA}"/>
                </a:ext>
              </a:extLst>
            </p:cNvPr>
            <p:cNvSpPr/>
            <p:nvPr/>
          </p:nvSpPr>
          <p:spPr>
            <a:xfrm>
              <a:off x="-6025498" y="-922230"/>
              <a:ext cx="7174868" cy="7174868"/>
            </a:xfrm>
            <a:prstGeom prst="blockArc">
              <a:avLst>
                <a:gd name="adj1" fmla="val 18900000"/>
                <a:gd name="adj2" fmla="val 2700000"/>
                <a:gd name="adj3" fmla="val 301"/>
              </a:avLst>
            </a:prstGeom>
            <a:noFill/>
            <a:ln w="25400" cap="flat" cmpd="sng">
              <a:solidFill>
                <a:srgbClr val="487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429;p15">
              <a:extLst>
                <a:ext uri="{FF2B5EF4-FFF2-40B4-BE49-F238E27FC236}">
                  <a16:creationId xmlns:a16="http://schemas.microsoft.com/office/drawing/2014/main" id="{8EBEB525-20DF-4D8D-A701-1E1EF6CD432E}"/>
                </a:ext>
              </a:extLst>
            </p:cNvPr>
            <p:cNvSpPr/>
            <p:nvPr/>
          </p:nvSpPr>
          <p:spPr>
            <a:xfrm>
              <a:off x="739860" y="533040"/>
              <a:ext cx="8282858" cy="1066081"/>
            </a:xfrm>
            <a:prstGeom prst="rect">
              <a:avLst/>
            </a:prstGeom>
            <a:solidFill>
              <a:srgbClr val="B4E3F0"/>
            </a:solidFill>
            <a:ln w="25400" cap="flat" cmpd="sng">
              <a:solidFill>
                <a:srgbClr val="4B7E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30;p15">
              <a:extLst>
                <a:ext uri="{FF2B5EF4-FFF2-40B4-BE49-F238E27FC236}">
                  <a16:creationId xmlns:a16="http://schemas.microsoft.com/office/drawing/2014/main" id="{66723313-DA9C-4A38-A2B6-E5EBBE1CC89A}"/>
                </a:ext>
              </a:extLst>
            </p:cNvPr>
            <p:cNvSpPr txBox="1"/>
            <p:nvPr/>
          </p:nvSpPr>
          <p:spPr>
            <a:xfrm>
              <a:off x="739860" y="533040"/>
              <a:ext cx="8282858" cy="1066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46200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getConnection (String urlString)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431;p15">
              <a:extLst>
                <a:ext uri="{FF2B5EF4-FFF2-40B4-BE49-F238E27FC236}">
                  <a16:creationId xmlns:a16="http://schemas.microsoft.com/office/drawing/2014/main" id="{7893D7D8-D2B6-4161-9B2D-E97A17913448}"/>
                </a:ext>
              </a:extLst>
            </p:cNvPr>
            <p:cNvSpPr/>
            <p:nvPr/>
          </p:nvSpPr>
          <p:spPr>
            <a:xfrm>
              <a:off x="73559" y="399780"/>
              <a:ext cx="1332602" cy="133260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32;p15">
              <a:extLst>
                <a:ext uri="{FF2B5EF4-FFF2-40B4-BE49-F238E27FC236}">
                  <a16:creationId xmlns:a16="http://schemas.microsoft.com/office/drawing/2014/main" id="{907C0A49-9560-4FAE-8DBC-DA2233E6E7B4}"/>
                </a:ext>
              </a:extLst>
            </p:cNvPr>
            <p:cNvSpPr/>
            <p:nvPr/>
          </p:nvSpPr>
          <p:spPr>
            <a:xfrm>
              <a:off x="1127381" y="2132163"/>
              <a:ext cx="7895338" cy="1066081"/>
            </a:xfrm>
            <a:prstGeom prst="rect">
              <a:avLst/>
            </a:prstGeom>
            <a:solidFill>
              <a:srgbClr val="FFD966"/>
            </a:solidFill>
            <a:ln w="25400" cap="flat" cmpd="sng">
              <a:solidFill>
                <a:srgbClr val="4B7E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33;p15">
              <a:extLst>
                <a:ext uri="{FF2B5EF4-FFF2-40B4-BE49-F238E27FC236}">
                  <a16:creationId xmlns:a16="http://schemas.microsoft.com/office/drawing/2014/main" id="{B5E8791C-8900-4E41-AF1E-7C2507D91BE9}"/>
                </a:ext>
              </a:extLst>
            </p:cNvPr>
            <p:cNvSpPr txBox="1"/>
            <p:nvPr/>
          </p:nvSpPr>
          <p:spPr>
            <a:xfrm>
              <a:off x="1127381" y="2132163"/>
              <a:ext cx="7895338" cy="1066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46200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getConnection (String urlString, Properties properties)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34;p15">
              <a:extLst>
                <a:ext uri="{FF2B5EF4-FFF2-40B4-BE49-F238E27FC236}">
                  <a16:creationId xmlns:a16="http://schemas.microsoft.com/office/drawing/2014/main" id="{4277AF44-4A9F-4F06-8BA5-2DD8A1C2426C}"/>
                </a:ext>
              </a:extLst>
            </p:cNvPr>
            <p:cNvSpPr/>
            <p:nvPr/>
          </p:nvSpPr>
          <p:spPr>
            <a:xfrm>
              <a:off x="461080" y="1998902"/>
              <a:ext cx="1332602" cy="133260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35;p15">
              <a:extLst>
                <a:ext uri="{FF2B5EF4-FFF2-40B4-BE49-F238E27FC236}">
                  <a16:creationId xmlns:a16="http://schemas.microsoft.com/office/drawing/2014/main" id="{6C6E14AE-D29C-4529-85DC-DD9010AF0DD2}"/>
                </a:ext>
              </a:extLst>
            </p:cNvPr>
            <p:cNvSpPr/>
            <p:nvPr/>
          </p:nvSpPr>
          <p:spPr>
            <a:xfrm>
              <a:off x="739860" y="3731285"/>
              <a:ext cx="8282858" cy="1066081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4B7E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36;p15">
              <a:extLst>
                <a:ext uri="{FF2B5EF4-FFF2-40B4-BE49-F238E27FC236}">
                  <a16:creationId xmlns:a16="http://schemas.microsoft.com/office/drawing/2014/main" id="{F745112B-9FC8-464C-A385-5BEC9D74B3A3}"/>
                </a:ext>
              </a:extLst>
            </p:cNvPr>
            <p:cNvSpPr txBox="1"/>
            <p:nvPr/>
          </p:nvSpPr>
          <p:spPr>
            <a:xfrm>
              <a:off x="739860" y="3731285"/>
              <a:ext cx="8282858" cy="1066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46200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getConnection (String urlString, String username, String password)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437;p15">
              <a:extLst>
                <a:ext uri="{FF2B5EF4-FFF2-40B4-BE49-F238E27FC236}">
                  <a16:creationId xmlns:a16="http://schemas.microsoft.com/office/drawing/2014/main" id="{1F2DA1AB-FBDA-46C4-900A-BEA39470400A}"/>
                </a:ext>
              </a:extLst>
            </p:cNvPr>
            <p:cNvSpPr/>
            <p:nvPr/>
          </p:nvSpPr>
          <p:spPr>
            <a:xfrm>
              <a:off x="73559" y="3598025"/>
              <a:ext cx="1332602" cy="1332602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" name="Google Shape;175;p8">
            <a:extLst>
              <a:ext uri="{FF2B5EF4-FFF2-40B4-BE49-F238E27FC236}">
                <a16:creationId xmlns:a16="http://schemas.microsoft.com/office/drawing/2014/main" id="{0DD6843B-1CAD-4388-9B8B-22187AD1D5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358111" y="875518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759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44;p16">
            <a:extLst>
              <a:ext uri="{FF2B5EF4-FFF2-40B4-BE49-F238E27FC236}">
                <a16:creationId xmlns:a16="http://schemas.microsoft.com/office/drawing/2014/main" id="{62BA2DDD-D1A3-450E-AFB9-D7B0E3BBF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JDBC Statement</a:t>
            </a:r>
            <a:endParaRPr/>
          </a:p>
        </p:txBody>
      </p:sp>
      <p:sp>
        <p:nvSpPr>
          <p:cNvPr id="5" name="Google Shape;445;p16">
            <a:extLst>
              <a:ext uri="{FF2B5EF4-FFF2-40B4-BE49-F238E27FC236}">
                <a16:creationId xmlns:a16="http://schemas.microsoft.com/office/drawing/2014/main" id="{48229ED6-B21F-4F49-AA2B-6A998C66BA18}"/>
              </a:ext>
            </a:extLst>
          </p:cNvPr>
          <p:cNvSpPr/>
          <p:nvPr/>
        </p:nvSpPr>
        <p:spPr>
          <a:xfrm>
            <a:off x="1860800" y="115601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JDBC Statement is used to execute queries. The methods in the Statement, CallableStatement, and PreparedStatement interfaces are used to execute queries against the database.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" name="Google Shape;446;p16">
            <a:extLst>
              <a:ext uri="{FF2B5EF4-FFF2-40B4-BE49-F238E27FC236}">
                <a16:creationId xmlns:a16="http://schemas.microsoft.com/office/drawing/2014/main" id="{029C8734-3318-4585-A9F0-6B3B55D5A2E4}"/>
              </a:ext>
            </a:extLst>
          </p:cNvPr>
          <p:cNvGraphicFramePr/>
          <p:nvPr/>
        </p:nvGraphicFramePr>
        <p:xfrm>
          <a:off x="1860800" y="3393150"/>
          <a:ext cx="12616900" cy="3806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1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Interfaces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Parameters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Statement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for general-purpose database access and executing static SQL statements at run-time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Parameters not accepted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CallableStatement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access stored procedures in the database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Input parameters accepted at run-time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PreparedStatement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execute SQL statements repeatedly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Input parameters accepted at run-time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447;p16">
            <a:extLst>
              <a:ext uri="{FF2B5EF4-FFF2-40B4-BE49-F238E27FC236}">
                <a16:creationId xmlns:a16="http://schemas.microsoft.com/office/drawing/2014/main" id="{A68D3BF0-8668-4205-826B-CCDE0741A533}"/>
              </a:ext>
            </a:extLst>
          </p:cNvPr>
          <p:cNvSpPr/>
          <p:nvPr/>
        </p:nvSpPr>
        <p:spPr>
          <a:xfrm>
            <a:off x="6481788" y="2490020"/>
            <a:ext cx="3374932" cy="69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Statement Interfaces: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3E8B26E3-7181-431E-A63E-A2B0D0391E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873660" y="875518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18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4;p17">
            <a:extLst>
              <a:ext uri="{FF2B5EF4-FFF2-40B4-BE49-F238E27FC236}">
                <a16:creationId xmlns:a16="http://schemas.microsoft.com/office/drawing/2014/main" id="{F5ECBCA8-3A15-49FC-BAA4-961466AC1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dirty="0"/>
              <a:t>JDBC Statement</a:t>
            </a:r>
            <a:endParaRPr dirty="0"/>
          </a:p>
        </p:txBody>
      </p:sp>
      <p:sp>
        <p:nvSpPr>
          <p:cNvPr id="5" name="Google Shape;455;p17">
            <a:extLst>
              <a:ext uri="{FF2B5EF4-FFF2-40B4-BE49-F238E27FC236}">
                <a16:creationId xmlns:a16="http://schemas.microsoft.com/office/drawing/2014/main" id="{B5E97507-7D6D-4F11-8205-C6383A043A9D}"/>
              </a:ext>
            </a:extLst>
          </p:cNvPr>
          <p:cNvSpPr/>
          <p:nvPr/>
        </p:nvSpPr>
        <p:spPr>
          <a:xfrm>
            <a:off x="1860800" y="115601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Statement object uses the execute method to execute the SQL query.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456;p17">
            <a:extLst>
              <a:ext uri="{FF2B5EF4-FFF2-40B4-BE49-F238E27FC236}">
                <a16:creationId xmlns:a16="http://schemas.microsoft.com/office/drawing/2014/main" id="{BE83BAFB-850E-4F1B-AA63-2306C1CC8F15}"/>
              </a:ext>
            </a:extLst>
          </p:cNvPr>
          <p:cNvGrpSpPr/>
          <p:nvPr/>
        </p:nvGrpSpPr>
        <p:grpSpPr>
          <a:xfrm>
            <a:off x="863431" y="2438863"/>
            <a:ext cx="14611646" cy="5638982"/>
            <a:chOff x="919900" y="2654409"/>
            <a:chExt cx="14611646" cy="5638982"/>
          </a:xfrm>
        </p:grpSpPr>
        <p:sp>
          <p:nvSpPr>
            <p:cNvPr id="7" name="Google Shape;457;p17">
              <a:extLst>
                <a:ext uri="{FF2B5EF4-FFF2-40B4-BE49-F238E27FC236}">
                  <a16:creationId xmlns:a16="http://schemas.microsoft.com/office/drawing/2014/main" id="{8CC4DD42-AEBA-4429-84FE-9C475969560C}"/>
                </a:ext>
              </a:extLst>
            </p:cNvPr>
            <p:cNvSpPr/>
            <p:nvPr/>
          </p:nvSpPr>
          <p:spPr>
            <a:xfrm>
              <a:off x="6881414" y="2654409"/>
              <a:ext cx="2700000" cy="2700000"/>
            </a:xfrm>
            <a:prstGeom prst="diamond">
              <a:avLst/>
            </a:prstGeom>
            <a:solidFill>
              <a:schemeClr val="dk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 methods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" name="Google Shape;458;p17">
              <a:extLst>
                <a:ext uri="{FF2B5EF4-FFF2-40B4-BE49-F238E27FC236}">
                  <a16:creationId xmlns:a16="http://schemas.microsoft.com/office/drawing/2014/main" id="{9FABCAFC-A0B5-48F6-9BDE-9629BC003594}"/>
                </a:ext>
              </a:extLst>
            </p:cNvPr>
            <p:cNvGrpSpPr/>
            <p:nvPr/>
          </p:nvGrpSpPr>
          <p:grpSpPr>
            <a:xfrm>
              <a:off x="5729936" y="6034241"/>
              <a:ext cx="5002955" cy="2259150"/>
              <a:chOff x="820510" y="5228405"/>
              <a:chExt cx="5160780" cy="2259150"/>
            </a:xfrm>
          </p:grpSpPr>
          <p:sp>
            <p:nvSpPr>
              <p:cNvPr id="18" name="Google Shape;459;p17">
                <a:extLst>
                  <a:ext uri="{FF2B5EF4-FFF2-40B4-BE49-F238E27FC236}">
                    <a16:creationId xmlns:a16="http://schemas.microsoft.com/office/drawing/2014/main" id="{58512AA4-D45E-4821-B662-44E3E70738C2}"/>
                  </a:ext>
                </a:extLst>
              </p:cNvPr>
              <p:cNvSpPr/>
              <p:nvPr/>
            </p:nvSpPr>
            <p:spPr>
              <a:xfrm>
                <a:off x="820510" y="6356864"/>
                <a:ext cx="5160780" cy="1130691"/>
              </a:xfrm>
              <a:prstGeom prst="rect">
                <a:avLst/>
              </a:prstGeom>
              <a:solidFill>
                <a:srgbClr val="66C6E0"/>
              </a:solid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Returns true if a ResultSet object can be retrieved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460;p17">
                <a:extLst>
                  <a:ext uri="{FF2B5EF4-FFF2-40B4-BE49-F238E27FC236}">
                    <a16:creationId xmlns:a16="http://schemas.microsoft.com/office/drawing/2014/main" id="{F0158906-79CA-4BB6-99DC-3D6DF84B4C5F}"/>
                  </a:ext>
                </a:extLst>
              </p:cNvPr>
              <p:cNvSpPr/>
              <p:nvPr/>
            </p:nvSpPr>
            <p:spPr>
              <a:xfrm>
                <a:off x="820510" y="5228405"/>
                <a:ext cx="5160780" cy="1130691"/>
              </a:xfrm>
              <a:prstGeom prst="rect">
                <a:avLst/>
              </a:prstGeom>
              <a:solidFill>
                <a:srgbClr val="B4E3F0"/>
              </a:solid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boolean execute (String SQL)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461;p17">
              <a:extLst>
                <a:ext uri="{FF2B5EF4-FFF2-40B4-BE49-F238E27FC236}">
                  <a16:creationId xmlns:a16="http://schemas.microsoft.com/office/drawing/2014/main" id="{03BBC551-6450-4256-ADB0-BBB619879BA0}"/>
                </a:ext>
              </a:extLst>
            </p:cNvPr>
            <p:cNvGrpSpPr/>
            <p:nvPr/>
          </p:nvGrpSpPr>
          <p:grpSpPr>
            <a:xfrm>
              <a:off x="919900" y="3420229"/>
              <a:ext cx="5002955" cy="2261382"/>
              <a:chOff x="6358914" y="4891807"/>
              <a:chExt cx="5160780" cy="2261382"/>
            </a:xfrm>
          </p:grpSpPr>
          <p:sp>
            <p:nvSpPr>
              <p:cNvPr id="16" name="Google Shape;462;p17">
                <a:extLst>
                  <a:ext uri="{FF2B5EF4-FFF2-40B4-BE49-F238E27FC236}">
                    <a16:creationId xmlns:a16="http://schemas.microsoft.com/office/drawing/2014/main" id="{2A165E2B-C8B8-4FE4-9DC0-828A145DFFC7}"/>
                  </a:ext>
                </a:extLst>
              </p:cNvPr>
              <p:cNvSpPr/>
              <p:nvPr/>
            </p:nvSpPr>
            <p:spPr>
              <a:xfrm>
                <a:off x="6358914" y="6022498"/>
                <a:ext cx="5160780" cy="1130691"/>
              </a:xfrm>
              <a:prstGeom prst="rect">
                <a:avLst/>
              </a:prstGeom>
              <a:solidFill>
                <a:srgbClr val="A8D08C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Returns the number of rows affected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463;p17">
                <a:extLst>
                  <a:ext uri="{FF2B5EF4-FFF2-40B4-BE49-F238E27FC236}">
                    <a16:creationId xmlns:a16="http://schemas.microsoft.com/office/drawing/2014/main" id="{10D1E9E7-1520-4B62-8850-4131B1EB5EAF}"/>
                  </a:ext>
                </a:extLst>
              </p:cNvPr>
              <p:cNvSpPr/>
              <p:nvPr/>
            </p:nvSpPr>
            <p:spPr>
              <a:xfrm>
                <a:off x="6358914" y="4891807"/>
                <a:ext cx="5160780" cy="1130691"/>
              </a:xfrm>
              <a:prstGeom prst="rect">
                <a:avLst/>
              </a:prstGeom>
              <a:solidFill>
                <a:srgbClr val="D7EACC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int execute (String SQL)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oogle Shape;464;p17">
              <a:extLst>
                <a:ext uri="{FF2B5EF4-FFF2-40B4-BE49-F238E27FC236}">
                  <a16:creationId xmlns:a16="http://schemas.microsoft.com/office/drawing/2014/main" id="{A429DA8F-CE1A-4825-BFD1-A564E76FD2C7}"/>
                </a:ext>
              </a:extLst>
            </p:cNvPr>
            <p:cNvGrpSpPr/>
            <p:nvPr/>
          </p:nvGrpSpPr>
          <p:grpSpPr>
            <a:xfrm>
              <a:off x="10528591" y="3420229"/>
              <a:ext cx="5002955" cy="2261382"/>
              <a:chOff x="11897318" y="4846399"/>
              <a:chExt cx="5160780" cy="2261382"/>
            </a:xfrm>
          </p:grpSpPr>
          <p:sp>
            <p:nvSpPr>
              <p:cNvPr id="14" name="Google Shape;465;p17">
                <a:extLst>
                  <a:ext uri="{FF2B5EF4-FFF2-40B4-BE49-F238E27FC236}">
                    <a16:creationId xmlns:a16="http://schemas.microsoft.com/office/drawing/2014/main" id="{7B4AD269-91CB-4F1C-8703-FA0CC1CDA38A}"/>
                  </a:ext>
                </a:extLst>
              </p:cNvPr>
              <p:cNvSpPr/>
              <p:nvPr/>
            </p:nvSpPr>
            <p:spPr>
              <a:xfrm>
                <a:off x="11897318" y="5977090"/>
                <a:ext cx="5160780" cy="1130691"/>
              </a:xfrm>
              <a:prstGeom prst="rect">
                <a:avLst/>
              </a:prstGeom>
              <a:solidFill>
                <a:srgbClr val="FFD966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Returns a ResultSet object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466;p17">
                <a:extLst>
                  <a:ext uri="{FF2B5EF4-FFF2-40B4-BE49-F238E27FC236}">
                    <a16:creationId xmlns:a16="http://schemas.microsoft.com/office/drawing/2014/main" id="{DB9FF054-460C-4CDF-B5A1-B3B3045531A6}"/>
                  </a:ext>
                </a:extLst>
              </p:cNvPr>
              <p:cNvSpPr/>
              <p:nvPr/>
            </p:nvSpPr>
            <p:spPr>
              <a:xfrm>
                <a:off x="11897318" y="4846399"/>
                <a:ext cx="5160780" cy="1130691"/>
              </a:xfrm>
              <a:prstGeom prst="rect">
                <a:avLst/>
              </a:prstGeom>
              <a:solidFill>
                <a:srgbClr val="FFEFBD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ResultSet executeQuery (String SQL)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" name="Google Shape;467;p17">
              <a:extLst>
                <a:ext uri="{FF2B5EF4-FFF2-40B4-BE49-F238E27FC236}">
                  <a16:creationId xmlns:a16="http://schemas.microsoft.com/office/drawing/2014/main" id="{75909AFF-532E-46FD-9BE4-0B97E74D3035}"/>
                </a:ext>
              </a:extLst>
            </p:cNvPr>
            <p:cNvCxnSpPr>
              <a:stCxn id="7" idx="1"/>
              <a:endCxn id="17" idx="3"/>
            </p:cNvCxnSpPr>
            <p:nvPr/>
          </p:nvCxnSpPr>
          <p:spPr>
            <a:xfrm rot="10800000">
              <a:off x="5922914" y="3985509"/>
              <a:ext cx="9585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468;p17">
              <a:extLst>
                <a:ext uri="{FF2B5EF4-FFF2-40B4-BE49-F238E27FC236}">
                  <a16:creationId xmlns:a16="http://schemas.microsoft.com/office/drawing/2014/main" id="{24E95C25-7446-4BB9-B96C-78C273C41843}"/>
                </a:ext>
              </a:extLst>
            </p:cNvPr>
            <p:cNvCxnSpPr>
              <a:stCxn id="15" idx="1"/>
              <a:endCxn id="7" idx="3"/>
            </p:cNvCxnSpPr>
            <p:nvPr/>
          </p:nvCxnSpPr>
          <p:spPr>
            <a:xfrm flipH="1">
              <a:off x="9581491" y="3985574"/>
              <a:ext cx="947100" cy="18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469;p17">
              <a:extLst>
                <a:ext uri="{FF2B5EF4-FFF2-40B4-BE49-F238E27FC236}">
                  <a16:creationId xmlns:a16="http://schemas.microsoft.com/office/drawing/2014/main" id="{12DC8634-BFCC-44FF-92D9-04E17F1BB47F}"/>
                </a:ext>
              </a:extLst>
            </p:cNvPr>
            <p:cNvCxnSpPr>
              <a:stCxn id="7" idx="2"/>
              <a:endCxn id="19" idx="0"/>
            </p:cNvCxnSpPr>
            <p:nvPr/>
          </p:nvCxnSpPr>
          <p:spPr>
            <a:xfrm>
              <a:off x="8231414" y="5354409"/>
              <a:ext cx="0" cy="679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1" name="Google Shape;175;p8">
            <a:extLst>
              <a:ext uri="{FF2B5EF4-FFF2-40B4-BE49-F238E27FC236}">
                <a16:creationId xmlns:a16="http://schemas.microsoft.com/office/drawing/2014/main" id="{433584D3-C0A6-4A21-B459-4B5ADCDB34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628160" y="875518"/>
            <a:ext cx="54009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53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6;p18">
            <a:extLst>
              <a:ext uri="{FF2B5EF4-FFF2-40B4-BE49-F238E27FC236}">
                <a16:creationId xmlns:a16="http://schemas.microsoft.com/office/drawing/2014/main" id="{F677F8AC-AF90-46BE-BFB1-C13021A91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JDBC ResultSet</a:t>
            </a:r>
            <a:endParaRPr/>
          </a:p>
        </p:txBody>
      </p:sp>
      <p:sp>
        <p:nvSpPr>
          <p:cNvPr id="5" name="Google Shape;477;p18">
            <a:extLst>
              <a:ext uri="{FF2B5EF4-FFF2-40B4-BE49-F238E27FC236}">
                <a16:creationId xmlns:a16="http://schemas.microsoft.com/office/drawing/2014/main" id="{B7EF68B3-4EB0-4B40-BEC8-5A5E9BD6607C}"/>
              </a:ext>
            </a:extLst>
          </p:cNvPr>
          <p:cNvSpPr/>
          <p:nvPr/>
        </p:nvSpPr>
        <p:spPr>
          <a:xfrm>
            <a:off x="1860800" y="115601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read by SQL statements are returned in a result set. Result set of a database query is represented by the ResultSet interface.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478;p18">
            <a:extLst>
              <a:ext uri="{FF2B5EF4-FFF2-40B4-BE49-F238E27FC236}">
                <a16:creationId xmlns:a16="http://schemas.microsoft.com/office/drawing/2014/main" id="{CAC8EEFE-3F14-455F-BEEF-934220515EC2}"/>
              </a:ext>
            </a:extLst>
          </p:cNvPr>
          <p:cNvGrpSpPr/>
          <p:nvPr/>
        </p:nvGrpSpPr>
        <p:grpSpPr>
          <a:xfrm>
            <a:off x="2186397" y="3276675"/>
            <a:ext cx="11956222" cy="3273005"/>
            <a:chOff x="2289924" y="3655816"/>
            <a:chExt cx="11956222" cy="3273005"/>
          </a:xfrm>
        </p:grpSpPr>
        <p:grpSp>
          <p:nvGrpSpPr>
            <p:cNvPr id="7" name="Google Shape;479;p18">
              <a:extLst>
                <a:ext uri="{FF2B5EF4-FFF2-40B4-BE49-F238E27FC236}">
                  <a16:creationId xmlns:a16="http://schemas.microsoft.com/office/drawing/2014/main" id="{8BE2F84B-ABB2-4001-BA71-EF465FCD4E63}"/>
                </a:ext>
              </a:extLst>
            </p:cNvPr>
            <p:cNvGrpSpPr/>
            <p:nvPr/>
          </p:nvGrpSpPr>
          <p:grpSpPr>
            <a:xfrm>
              <a:off x="6901621" y="3655816"/>
              <a:ext cx="7344525" cy="793777"/>
              <a:chOff x="2669270" y="2955124"/>
              <a:chExt cx="10917456" cy="1170827"/>
            </a:xfrm>
          </p:grpSpPr>
          <p:cxnSp>
            <p:nvCxnSpPr>
              <p:cNvPr id="19" name="Google Shape;480;p18">
                <a:extLst>
                  <a:ext uri="{FF2B5EF4-FFF2-40B4-BE49-F238E27FC236}">
                    <a16:creationId xmlns:a16="http://schemas.microsoft.com/office/drawing/2014/main" id="{FDF8EB90-1B8A-462C-9664-D4701DD8CC1F}"/>
                  </a:ext>
                </a:extLst>
              </p:cNvPr>
              <p:cNvCxnSpPr/>
              <p:nvPr/>
            </p:nvCxnSpPr>
            <p:spPr>
              <a:xfrm>
                <a:off x="2669270" y="4083807"/>
                <a:ext cx="10188109" cy="42144"/>
              </a:xfrm>
              <a:prstGeom prst="straightConnector1">
                <a:avLst/>
              </a:pr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" name="Google Shape;481;p18">
                <a:extLst>
                  <a:ext uri="{FF2B5EF4-FFF2-40B4-BE49-F238E27FC236}">
                    <a16:creationId xmlns:a16="http://schemas.microsoft.com/office/drawing/2014/main" id="{385490A3-CC71-4FE4-873A-57917ACA078C}"/>
                  </a:ext>
                </a:extLst>
              </p:cNvPr>
              <p:cNvSpPr/>
              <p:nvPr/>
            </p:nvSpPr>
            <p:spPr>
              <a:xfrm>
                <a:off x="5507809" y="2955124"/>
                <a:ext cx="8078917" cy="1128682"/>
              </a:xfrm>
              <a:custGeom>
                <a:avLst/>
                <a:gdLst/>
                <a:ahLst/>
                <a:cxnLst/>
                <a:rect l="l" t="t" r="r" b="b"/>
                <a:pathLst>
                  <a:path w="8078918" h="1625632" extrusionOk="0">
                    <a:moveTo>
                      <a:pt x="0" y="0"/>
                    </a:moveTo>
                    <a:lnTo>
                      <a:pt x="8078918" y="0"/>
                    </a:lnTo>
                    <a:lnTo>
                      <a:pt x="8078918" y="1625632"/>
                    </a:lnTo>
                    <a:lnTo>
                      <a:pt x="0" y="162563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1900" tIns="41900" rIns="41900" bIns="419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View the data in the columns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77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of the current row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482;p18">
                <a:extLst>
                  <a:ext uri="{FF2B5EF4-FFF2-40B4-BE49-F238E27FC236}">
                    <a16:creationId xmlns:a16="http://schemas.microsoft.com/office/drawing/2014/main" id="{186A36FF-A22E-4AF3-8871-30213ED553E1}"/>
                  </a:ext>
                </a:extLst>
              </p:cNvPr>
              <p:cNvSpPr/>
              <p:nvPr/>
            </p:nvSpPr>
            <p:spPr>
              <a:xfrm>
                <a:off x="2669271" y="3003806"/>
                <a:ext cx="2838538" cy="1080000"/>
              </a:xfrm>
              <a:custGeom>
                <a:avLst/>
                <a:gdLst/>
                <a:ahLst/>
                <a:cxnLst/>
                <a:rect l="l" t="t" r="r" b="b"/>
                <a:pathLst>
                  <a:path w="2838538" h="1625632" extrusionOk="0">
                    <a:moveTo>
                      <a:pt x="270993" y="0"/>
                    </a:moveTo>
                    <a:lnTo>
                      <a:pt x="2567545" y="0"/>
                    </a:lnTo>
                    <a:cubicBezTo>
                      <a:pt x="2717210" y="0"/>
                      <a:pt x="2838538" y="121328"/>
                      <a:pt x="2838538" y="270993"/>
                    </a:cubicBezTo>
                    <a:lnTo>
                      <a:pt x="2838538" y="1625632"/>
                    </a:lnTo>
                    <a:lnTo>
                      <a:pt x="2838538" y="1625632"/>
                    </a:lnTo>
                    <a:lnTo>
                      <a:pt x="0" y="1625632"/>
                    </a:lnTo>
                    <a:lnTo>
                      <a:pt x="0" y="1625632"/>
                    </a:lnTo>
                    <a:lnTo>
                      <a:pt x="0" y="270993"/>
                    </a:lnTo>
                    <a:cubicBezTo>
                      <a:pt x="0" y="121328"/>
                      <a:pt x="121328" y="0"/>
                      <a:pt x="270993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275" tIns="121275" rIns="121275" bIns="419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Get</a:t>
                </a: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methods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oogle Shape;483;p18">
              <a:extLst>
                <a:ext uri="{FF2B5EF4-FFF2-40B4-BE49-F238E27FC236}">
                  <a16:creationId xmlns:a16="http://schemas.microsoft.com/office/drawing/2014/main" id="{C8D31688-41C2-4FE7-B110-0299BFFF4567}"/>
                </a:ext>
              </a:extLst>
            </p:cNvPr>
            <p:cNvGrpSpPr/>
            <p:nvPr/>
          </p:nvGrpSpPr>
          <p:grpSpPr>
            <a:xfrm>
              <a:off x="6901621" y="4914551"/>
              <a:ext cx="7344524" cy="751673"/>
              <a:chOff x="2669271" y="4689913"/>
              <a:chExt cx="10917456" cy="1108722"/>
            </a:xfrm>
          </p:grpSpPr>
          <p:cxnSp>
            <p:nvCxnSpPr>
              <p:cNvPr id="16" name="Google Shape;484;p18">
                <a:extLst>
                  <a:ext uri="{FF2B5EF4-FFF2-40B4-BE49-F238E27FC236}">
                    <a16:creationId xmlns:a16="http://schemas.microsoft.com/office/drawing/2014/main" id="{6F8756CE-415A-4312-BAB9-98FED9652864}"/>
                  </a:ext>
                </a:extLst>
              </p:cNvPr>
              <p:cNvCxnSpPr/>
              <p:nvPr/>
            </p:nvCxnSpPr>
            <p:spPr>
              <a:xfrm>
                <a:off x="2669271" y="5790721"/>
                <a:ext cx="10110027" cy="7914"/>
              </a:xfrm>
              <a:prstGeom prst="straightConnector1">
                <a:avLst/>
              </a:prstGeom>
              <a:noFill/>
              <a:ln w="25400" cap="flat" cmpd="sng">
                <a:solidFill>
                  <a:srgbClr val="A9BA0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" name="Google Shape;485;p18">
                <a:extLst>
                  <a:ext uri="{FF2B5EF4-FFF2-40B4-BE49-F238E27FC236}">
                    <a16:creationId xmlns:a16="http://schemas.microsoft.com/office/drawing/2014/main" id="{3FD680F5-CB97-4FCB-A684-FB808B337351}"/>
                  </a:ext>
                </a:extLst>
              </p:cNvPr>
              <p:cNvSpPr/>
              <p:nvPr/>
            </p:nvSpPr>
            <p:spPr>
              <a:xfrm>
                <a:off x="5507809" y="4689913"/>
                <a:ext cx="8078918" cy="1100809"/>
              </a:xfrm>
              <a:custGeom>
                <a:avLst/>
                <a:gdLst/>
                <a:ahLst/>
                <a:cxnLst/>
                <a:rect l="l" t="t" r="r" b="b"/>
                <a:pathLst>
                  <a:path w="8078918" h="1625632" extrusionOk="0">
                    <a:moveTo>
                      <a:pt x="0" y="0"/>
                    </a:moveTo>
                    <a:lnTo>
                      <a:pt x="8078918" y="0"/>
                    </a:lnTo>
                    <a:lnTo>
                      <a:pt x="8078918" y="1625632"/>
                    </a:lnTo>
                    <a:lnTo>
                      <a:pt x="0" y="162563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1900" tIns="41900" rIns="41900" bIns="419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Update the data in the columns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77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of the current row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486;p18">
                <a:extLst>
                  <a:ext uri="{FF2B5EF4-FFF2-40B4-BE49-F238E27FC236}">
                    <a16:creationId xmlns:a16="http://schemas.microsoft.com/office/drawing/2014/main" id="{86271E32-1AC7-4C15-AF69-93757F3E45D1}"/>
                  </a:ext>
                </a:extLst>
              </p:cNvPr>
              <p:cNvSpPr/>
              <p:nvPr/>
            </p:nvSpPr>
            <p:spPr>
              <a:xfrm>
                <a:off x="2669271" y="4705088"/>
                <a:ext cx="2838538" cy="1080000"/>
              </a:xfrm>
              <a:custGeom>
                <a:avLst/>
                <a:gdLst/>
                <a:ahLst/>
                <a:cxnLst/>
                <a:rect l="l" t="t" r="r" b="b"/>
                <a:pathLst>
                  <a:path w="2838538" h="1625632" extrusionOk="0">
                    <a:moveTo>
                      <a:pt x="270993" y="0"/>
                    </a:moveTo>
                    <a:lnTo>
                      <a:pt x="2567545" y="0"/>
                    </a:lnTo>
                    <a:cubicBezTo>
                      <a:pt x="2717210" y="0"/>
                      <a:pt x="2838538" y="121328"/>
                      <a:pt x="2838538" y="270993"/>
                    </a:cubicBezTo>
                    <a:lnTo>
                      <a:pt x="2838538" y="1625632"/>
                    </a:lnTo>
                    <a:lnTo>
                      <a:pt x="2838538" y="1625632"/>
                    </a:lnTo>
                    <a:lnTo>
                      <a:pt x="0" y="1625632"/>
                    </a:lnTo>
                    <a:lnTo>
                      <a:pt x="0" y="1625632"/>
                    </a:lnTo>
                    <a:lnTo>
                      <a:pt x="0" y="270993"/>
                    </a:lnTo>
                    <a:cubicBezTo>
                      <a:pt x="0" y="121328"/>
                      <a:pt x="121328" y="0"/>
                      <a:pt x="270993" y="0"/>
                    </a:cubicBezTo>
                    <a:close/>
                  </a:path>
                </a:pathLst>
              </a:custGeom>
              <a:solidFill>
                <a:srgbClr val="EFF995"/>
              </a:solidFill>
              <a:ln w="25400" cap="flat" cmpd="sng">
                <a:solidFill>
                  <a:srgbClr val="A9BA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275" tIns="121275" rIns="121275" bIns="419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Update methods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487;p18">
              <a:extLst>
                <a:ext uri="{FF2B5EF4-FFF2-40B4-BE49-F238E27FC236}">
                  <a16:creationId xmlns:a16="http://schemas.microsoft.com/office/drawing/2014/main" id="{2786DF77-F8F7-4C72-B498-1B4230CE4B66}"/>
                </a:ext>
              </a:extLst>
            </p:cNvPr>
            <p:cNvGrpSpPr/>
            <p:nvPr/>
          </p:nvGrpSpPr>
          <p:grpSpPr>
            <a:xfrm>
              <a:off x="6901621" y="6131180"/>
              <a:ext cx="7344524" cy="770412"/>
              <a:chOff x="2669271" y="6414398"/>
              <a:chExt cx="10917456" cy="1136364"/>
            </a:xfrm>
          </p:grpSpPr>
          <p:cxnSp>
            <p:nvCxnSpPr>
              <p:cNvPr id="13" name="Google Shape;488;p18">
                <a:extLst>
                  <a:ext uri="{FF2B5EF4-FFF2-40B4-BE49-F238E27FC236}">
                    <a16:creationId xmlns:a16="http://schemas.microsoft.com/office/drawing/2014/main" id="{830B3E3A-0436-42A4-A35E-F1A7DA61CAE0}"/>
                  </a:ext>
                </a:extLst>
              </p:cNvPr>
              <p:cNvCxnSpPr/>
              <p:nvPr/>
            </p:nvCxnSpPr>
            <p:spPr>
              <a:xfrm rot="10800000" flipH="1">
                <a:off x="2669272" y="7507944"/>
                <a:ext cx="10087724" cy="34295"/>
              </a:xfrm>
              <a:prstGeom prst="straightConnector1">
                <a:avLst/>
              </a:prstGeom>
              <a:noFill/>
              <a:ln w="25400" cap="flat" cmpd="sng">
                <a:solidFill>
                  <a:srgbClr val="487AA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" name="Google Shape;489;p18">
                <a:extLst>
                  <a:ext uri="{FF2B5EF4-FFF2-40B4-BE49-F238E27FC236}">
                    <a16:creationId xmlns:a16="http://schemas.microsoft.com/office/drawing/2014/main" id="{2E661A9F-888B-4E43-AC3B-69E31AF57AB6}"/>
                  </a:ext>
                </a:extLst>
              </p:cNvPr>
              <p:cNvSpPr/>
              <p:nvPr/>
            </p:nvSpPr>
            <p:spPr>
              <a:xfrm>
                <a:off x="5507809" y="6414398"/>
                <a:ext cx="8078918" cy="1083236"/>
              </a:xfrm>
              <a:custGeom>
                <a:avLst/>
                <a:gdLst/>
                <a:ahLst/>
                <a:cxnLst/>
                <a:rect l="l" t="t" r="r" b="b"/>
                <a:pathLst>
                  <a:path w="8078918" h="1625632" extrusionOk="0">
                    <a:moveTo>
                      <a:pt x="0" y="0"/>
                    </a:moveTo>
                    <a:lnTo>
                      <a:pt x="8078918" y="0"/>
                    </a:lnTo>
                    <a:lnTo>
                      <a:pt x="8078918" y="1625632"/>
                    </a:lnTo>
                    <a:lnTo>
                      <a:pt x="0" y="162563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1900" tIns="41900" rIns="41900" bIns="419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Move the cursor to the next row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490;p18">
                <a:extLst>
                  <a:ext uri="{FF2B5EF4-FFF2-40B4-BE49-F238E27FC236}">
                    <a16:creationId xmlns:a16="http://schemas.microsoft.com/office/drawing/2014/main" id="{14A2E8B4-BFB6-454E-B3DB-AB1FE09127C4}"/>
                  </a:ext>
                </a:extLst>
              </p:cNvPr>
              <p:cNvSpPr/>
              <p:nvPr/>
            </p:nvSpPr>
            <p:spPr>
              <a:xfrm>
                <a:off x="2669271" y="6470761"/>
                <a:ext cx="2838538" cy="1080001"/>
              </a:xfrm>
              <a:custGeom>
                <a:avLst/>
                <a:gdLst/>
                <a:ahLst/>
                <a:cxnLst/>
                <a:rect l="l" t="t" r="r" b="b"/>
                <a:pathLst>
                  <a:path w="2838538" h="1625632" extrusionOk="0">
                    <a:moveTo>
                      <a:pt x="270993" y="0"/>
                    </a:moveTo>
                    <a:lnTo>
                      <a:pt x="2567545" y="0"/>
                    </a:lnTo>
                    <a:cubicBezTo>
                      <a:pt x="2717210" y="0"/>
                      <a:pt x="2838538" y="121328"/>
                      <a:pt x="2838538" y="270993"/>
                    </a:cubicBezTo>
                    <a:lnTo>
                      <a:pt x="2838538" y="1625632"/>
                    </a:lnTo>
                    <a:lnTo>
                      <a:pt x="2838538" y="1625632"/>
                    </a:lnTo>
                    <a:lnTo>
                      <a:pt x="0" y="1625632"/>
                    </a:lnTo>
                    <a:lnTo>
                      <a:pt x="0" y="1625632"/>
                    </a:lnTo>
                    <a:lnTo>
                      <a:pt x="0" y="270993"/>
                    </a:lnTo>
                    <a:cubicBezTo>
                      <a:pt x="0" y="121328"/>
                      <a:pt x="121328" y="0"/>
                      <a:pt x="270993" y="0"/>
                    </a:cubicBezTo>
                    <a:close/>
                  </a:path>
                </a:pathLst>
              </a:custGeom>
              <a:solidFill>
                <a:srgbClr val="B4E3F0"/>
              </a:solidFill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275" tIns="121275" rIns="121275" bIns="419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Open Sans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Navigational methods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491;p18">
              <a:extLst>
                <a:ext uri="{FF2B5EF4-FFF2-40B4-BE49-F238E27FC236}">
                  <a16:creationId xmlns:a16="http://schemas.microsoft.com/office/drawing/2014/main" id="{D9B59CB0-F419-461F-9045-1A6019201E2C}"/>
                </a:ext>
              </a:extLst>
            </p:cNvPr>
            <p:cNvSpPr/>
            <p:nvPr/>
          </p:nvSpPr>
          <p:spPr>
            <a:xfrm>
              <a:off x="2289924" y="3688821"/>
              <a:ext cx="3240000" cy="3240000"/>
            </a:xfrm>
            <a:prstGeom prst="diamond">
              <a:avLst/>
            </a:prstGeom>
            <a:solidFill>
              <a:srgbClr val="FAF9F9"/>
            </a:solidFill>
            <a:ln w="25400" cap="flat" cmpd="sng">
              <a:solidFill>
                <a:srgbClr val="7B7B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ResultSet method categories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92;p18">
              <a:extLst>
                <a:ext uri="{FF2B5EF4-FFF2-40B4-BE49-F238E27FC236}">
                  <a16:creationId xmlns:a16="http://schemas.microsoft.com/office/drawing/2014/main" id="{81C9B34C-95DA-41E5-BF2C-93BC2D0BC855}"/>
                </a:ext>
              </a:extLst>
            </p:cNvPr>
            <p:cNvSpPr/>
            <p:nvPr/>
          </p:nvSpPr>
          <p:spPr>
            <a:xfrm>
              <a:off x="5872849" y="3688821"/>
              <a:ext cx="685848" cy="32400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57150" cap="flat" cmpd="sng">
              <a:solidFill>
                <a:srgbClr val="7B7B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" name="Google Shape;493;p18">
              <a:extLst>
                <a:ext uri="{FF2B5EF4-FFF2-40B4-BE49-F238E27FC236}">
                  <a16:creationId xmlns:a16="http://schemas.microsoft.com/office/drawing/2014/main" id="{EAEA9179-CECD-4A88-90EE-AA5512503E91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5529924" y="5308821"/>
              <a:ext cx="342900" cy="0"/>
            </a:xfrm>
            <a:prstGeom prst="straightConnector1">
              <a:avLst/>
            </a:prstGeom>
            <a:noFill/>
            <a:ln w="57150" cap="flat" cmpd="sng">
              <a:solidFill>
                <a:srgbClr val="7B7B7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3" name="Google Shape;175;p8">
            <a:extLst>
              <a:ext uri="{FF2B5EF4-FFF2-40B4-BE49-F238E27FC236}">
                <a16:creationId xmlns:a16="http://schemas.microsoft.com/office/drawing/2014/main" id="{4C31DDE3-00D7-4575-ABA3-6C82BC92DD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873660" y="875518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0;p19">
            <a:extLst>
              <a:ext uri="{FF2B5EF4-FFF2-40B4-BE49-F238E27FC236}">
                <a16:creationId xmlns:a16="http://schemas.microsoft.com/office/drawing/2014/main" id="{AD45B65C-C156-4FFE-BA8A-643D0D09D79F}"/>
              </a:ext>
            </a:extLst>
          </p:cNvPr>
          <p:cNvSpPr/>
          <p:nvPr/>
        </p:nvSpPr>
        <p:spPr>
          <a:xfrm>
            <a:off x="1860800" y="115601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concurrency of a ResultSet object controls the level of update functionality.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501;p19">
            <a:extLst>
              <a:ext uri="{FF2B5EF4-FFF2-40B4-BE49-F238E27FC236}">
                <a16:creationId xmlns:a16="http://schemas.microsoft.com/office/drawing/2014/main" id="{CC2CFB46-4965-481B-8D1E-FA91A435B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ResultSet Concurrency</a:t>
            </a:r>
            <a:endParaRPr/>
          </a:p>
        </p:txBody>
      </p:sp>
      <p:graphicFrame>
        <p:nvGraphicFramePr>
          <p:cNvPr id="6" name="Google Shape;502;p19">
            <a:extLst>
              <a:ext uri="{FF2B5EF4-FFF2-40B4-BE49-F238E27FC236}">
                <a16:creationId xmlns:a16="http://schemas.microsoft.com/office/drawing/2014/main" id="{F20EA3E8-78F1-4A74-A54F-294518602F78}"/>
              </a:ext>
            </a:extLst>
          </p:cNvPr>
          <p:cNvGraphicFramePr/>
          <p:nvPr/>
        </p:nvGraphicFramePr>
        <p:xfrm>
          <a:off x="2508671" y="2472807"/>
          <a:ext cx="11238650" cy="2313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6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Concurrency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CONCUR_READ_ONLY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ResultSet object cannot be updated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CONCUR_UPDATABLE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ResultSet object can be updated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503;p19">
            <a:extLst>
              <a:ext uri="{FF2B5EF4-FFF2-40B4-BE49-F238E27FC236}">
                <a16:creationId xmlns:a16="http://schemas.microsoft.com/office/drawing/2014/main" id="{AD1FBBC5-0D08-4B3C-86E7-3E27184EAF53}"/>
              </a:ext>
            </a:extLst>
          </p:cNvPr>
          <p:cNvSpPr/>
          <p:nvPr/>
        </p:nvSpPr>
        <p:spPr>
          <a:xfrm>
            <a:off x="4024932" y="5023432"/>
            <a:ext cx="8306209" cy="1291308"/>
          </a:xfrm>
          <a:prstGeom prst="frame">
            <a:avLst>
              <a:gd name="adj1" fmla="val 12500"/>
            </a:avLst>
          </a:prstGeom>
          <a:solidFill>
            <a:srgbClr val="B4E3F0"/>
          </a:solidFill>
          <a:ln w="25400" cap="flat" cmpd="sng">
            <a:solidFill>
              <a:srgbClr val="4B7E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default, a ResultSet will be CONCUR_READ_ONLY.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04;p19">
            <a:extLst>
              <a:ext uri="{FF2B5EF4-FFF2-40B4-BE49-F238E27FC236}">
                <a16:creationId xmlns:a16="http://schemas.microsoft.com/office/drawing/2014/main" id="{24593D2A-AE4F-46C4-A0BD-23B3BC83EC93}"/>
              </a:ext>
            </a:extLst>
          </p:cNvPr>
          <p:cNvSpPr/>
          <p:nvPr/>
        </p:nvSpPr>
        <p:spPr>
          <a:xfrm>
            <a:off x="4016149" y="6696675"/>
            <a:ext cx="8306209" cy="1291308"/>
          </a:xfrm>
          <a:prstGeom prst="frame">
            <a:avLst>
              <a:gd name="adj1" fmla="val 12500"/>
            </a:avLst>
          </a:prstGeom>
          <a:solidFill>
            <a:srgbClr val="FEE599"/>
          </a:solidFill>
          <a:ln w="25400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Concurrency is not supported by all the JDBC drivers.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75;p8">
            <a:extLst>
              <a:ext uri="{FF2B5EF4-FFF2-40B4-BE49-F238E27FC236}">
                <a16:creationId xmlns:a16="http://schemas.microsoft.com/office/drawing/2014/main" id="{FB9419BD-6A30-41DC-80B1-0DF89CCF9B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734296" y="875518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9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1;p20">
            <a:extLst>
              <a:ext uri="{FF2B5EF4-FFF2-40B4-BE49-F238E27FC236}">
                <a16:creationId xmlns:a16="http://schemas.microsoft.com/office/drawing/2014/main" id="{DFC8E945-8C81-4731-95D8-FFE5C85BB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124371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ResultSet Types</a:t>
            </a:r>
            <a:endParaRPr/>
          </a:p>
        </p:txBody>
      </p:sp>
      <p:sp>
        <p:nvSpPr>
          <p:cNvPr id="5" name="Google Shape;512;p20">
            <a:extLst>
              <a:ext uri="{FF2B5EF4-FFF2-40B4-BE49-F238E27FC236}">
                <a16:creationId xmlns:a16="http://schemas.microsoft.com/office/drawing/2014/main" id="{FE9EEFC2-7EF2-4B98-827F-C680A936D4CD}"/>
              </a:ext>
            </a:extLst>
          </p:cNvPr>
          <p:cNvSpPr/>
          <p:nvPr/>
        </p:nvSpPr>
        <p:spPr>
          <a:xfrm>
            <a:off x="1860800" y="115601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Based on cursor manipulation and concurrent changes to the underlying data source, a ResultSet object can be classified into three types: 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TYPE_FORWARD_ONLY, TYPE_SCROLL_INSENSITIVE, and TYPE_SCROLL_SENSITIVE.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Google Shape;513;p20">
            <a:extLst>
              <a:ext uri="{FF2B5EF4-FFF2-40B4-BE49-F238E27FC236}">
                <a16:creationId xmlns:a16="http://schemas.microsoft.com/office/drawing/2014/main" id="{744D233E-CE82-4E33-A8FB-C0C3DF80321B}"/>
              </a:ext>
            </a:extLst>
          </p:cNvPr>
          <p:cNvGraphicFramePr/>
          <p:nvPr/>
        </p:nvGraphicFramePr>
        <p:xfrm>
          <a:off x="1368854" y="2971571"/>
          <a:ext cx="13518300" cy="353351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97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ResultSet Type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Sensitivity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TYPE_FORWARD_ONLY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Default ResultSet type: In the result set, the cursor can only go forward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TYPE_SCROLL_INSENSITIVE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cursor can scroll forward and backward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sensitive to database changes that occur after the creation of the result set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TYPE_SCROLL_SENSITIVE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cursor can scroll forward and backward</a:t>
                      </a:r>
                      <a:endParaRPr sz="1400" u="none" strike="noStrike" cap="none"/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Sensitive to database changes that occur after the creation of the result set</a:t>
                      </a:r>
                      <a:endParaRPr sz="1400" u="none" strike="noStrike" cap="none"/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Google Shape;175;p8">
            <a:extLst>
              <a:ext uri="{FF2B5EF4-FFF2-40B4-BE49-F238E27FC236}">
                <a16:creationId xmlns:a16="http://schemas.microsoft.com/office/drawing/2014/main" id="{78437520-831B-4C44-9E71-9BCA4B20DBE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628160" y="768048"/>
            <a:ext cx="54009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620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JDBC Connections, Statements, and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ResultSet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Demonstrate Connection, Statement, and </a:t>
            </a:r>
            <a:r>
              <a:rPr lang="en-US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ResultSet</a:t>
            </a: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in JDBC.</a:t>
            </a:r>
            <a:b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4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07814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JDBC connection, statement, and </a:t>
            </a:r>
            <a:r>
              <a:rPr lang="en-US" sz="2200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resultset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database in MySQL and create a table in it.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to connect to the database and perform data operations via JDBC.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the jar files for MySQL connection for Java.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web.xml and check for servlet-api.jar.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an HTML file. Create a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DBConnection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class to initiate a JDBC connection.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config.properties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file to store JDBC credentials.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ProductDetails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servlet to list data from the database.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Build, publish, and start the project. Run the project.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6012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BA8CE-CCD7-4F5D-971E-4A75845CA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Stored Procedure and Exception Handling</a:t>
            </a:r>
            <a:endParaRPr lang="en-US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53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1;p24">
            <a:extLst>
              <a:ext uri="{FF2B5EF4-FFF2-40B4-BE49-F238E27FC236}">
                <a16:creationId xmlns:a16="http://schemas.microsoft.com/office/drawing/2014/main" id="{08F55A47-63A2-4F1D-A8FD-CDAFA3024C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Stored Procedure</a:t>
            </a:r>
            <a:endParaRPr/>
          </a:p>
        </p:txBody>
      </p:sp>
      <p:sp>
        <p:nvSpPr>
          <p:cNvPr id="6" name="Google Shape;542;p24">
            <a:extLst>
              <a:ext uri="{FF2B5EF4-FFF2-40B4-BE49-F238E27FC236}">
                <a16:creationId xmlns:a16="http://schemas.microsoft.com/office/drawing/2014/main" id="{F0C27AD2-A871-49F8-BD83-90A7D816524B}"/>
              </a:ext>
            </a:extLst>
          </p:cNvPr>
          <p:cNvSpPr/>
          <p:nvPr/>
        </p:nvSpPr>
        <p:spPr>
          <a:xfrm>
            <a:off x="1860800" y="115601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stored procedure is a prepared SQL code that can be saved and reused. It can contain more than one SQL statement.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543;p24">
            <a:extLst>
              <a:ext uri="{FF2B5EF4-FFF2-40B4-BE49-F238E27FC236}">
                <a16:creationId xmlns:a16="http://schemas.microsoft.com/office/drawing/2014/main" id="{1F39F37D-6EC2-4028-8424-720E9AA64F10}"/>
              </a:ext>
            </a:extLst>
          </p:cNvPr>
          <p:cNvSpPr/>
          <p:nvPr/>
        </p:nvSpPr>
        <p:spPr>
          <a:xfrm>
            <a:off x="6192166" y="4157998"/>
            <a:ext cx="5373756" cy="932400"/>
          </a:xfrm>
          <a:prstGeom prst="snip1Rect">
            <a:avLst>
              <a:gd name="adj" fmla="val 16667"/>
            </a:avLst>
          </a:prstGeom>
          <a:solidFill>
            <a:schemeClr val="lt1">
              <a:alpha val="89411"/>
            </a:schemeClr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JDBC routine on the database side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44;p24">
            <a:extLst>
              <a:ext uri="{FF2B5EF4-FFF2-40B4-BE49-F238E27FC236}">
                <a16:creationId xmlns:a16="http://schemas.microsoft.com/office/drawing/2014/main" id="{B7C957DC-7E8B-4C9C-94A7-07A1059A2B28}"/>
              </a:ext>
            </a:extLst>
          </p:cNvPr>
          <p:cNvSpPr/>
          <p:nvPr/>
        </p:nvSpPr>
        <p:spPr>
          <a:xfrm>
            <a:off x="6192165" y="5361011"/>
            <a:ext cx="5373751" cy="932400"/>
          </a:xfrm>
          <a:prstGeom prst="snip1Rect">
            <a:avLst>
              <a:gd name="adj" fmla="val 16667"/>
            </a:avLst>
          </a:prstGeom>
          <a:solidFill>
            <a:schemeClr val="lt1">
              <a:alpha val="89411"/>
            </a:schemeClr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Defined in Java class and is stored in the 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545;p24">
            <a:extLst>
              <a:ext uri="{FF2B5EF4-FFF2-40B4-BE49-F238E27FC236}">
                <a16:creationId xmlns:a16="http://schemas.microsoft.com/office/drawing/2014/main" id="{C066F795-12FE-4815-9EB1-06A3F3748B13}"/>
              </a:ext>
            </a:extLst>
          </p:cNvPr>
          <p:cNvCxnSpPr>
            <a:stCxn id="11" idx="2"/>
          </p:cNvCxnSpPr>
          <p:nvPr/>
        </p:nvCxnSpPr>
        <p:spPr>
          <a:xfrm flipH="1">
            <a:off x="4839941" y="3848630"/>
            <a:ext cx="10800" cy="21132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49;p24">
            <a:extLst>
              <a:ext uri="{FF2B5EF4-FFF2-40B4-BE49-F238E27FC236}">
                <a16:creationId xmlns:a16="http://schemas.microsoft.com/office/drawing/2014/main" id="{12DD41D2-76A3-464B-8152-85A794C15C0E}"/>
              </a:ext>
            </a:extLst>
          </p:cNvPr>
          <p:cNvCxnSpPr>
            <a:stCxn id="7" idx="2"/>
          </p:cNvCxnSpPr>
          <p:nvPr/>
        </p:nvCxnSpPr>
        <p:spPr>
          <a:xfrm rot="10800000">
            <a:off x="4979266" y="4622398"/>
            <a:ext cx="1212900" cy="18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546;p24">
            <a:extLst>
              <a:ext uri="{FF2B5EF4-FFF2-40B4-BE49-F238E27FC236}">
                <a16:creationId xmlns:a16="http://schemas.microsoft.com/office/drawing/2014/main" id="{14FD6C95-8BFF-405B-B520-E96055ECC434}"/>
              </a:ext>
            </a:extLst>
          </p:cNvPr>
          <p:cNvSpPr/>
          <p:nvPr/>
        </p:nvSpPr>
        <p:spPr>
          <a:xfrm>
            <a:off x="2163862" y="2557322"/>
            <a:ext cx="5373759" cy="1291308"/>
          </a:xfrm>
          <a:prstGeom prst="frame">
            <a:avLst>
              <a:gd name="adj1" fmla="val 12500"/>
            </a:avLst>
          </a:prstGeom>
          <a:solidFill>
            <a:srgbClr val="B4E3F0"/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stored procedure is: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47;p24">
            <a:extLst>
              <a:ext uri="{FF2B5EF4-FFF2-40B4-BE49-F238E27FC236}">
                <a16:creationId xmlns:a16="http://schemas.microsoft.com/office/drawing/2014/main" id="{0E722704-7004-4FC7-9A61-575695958FFB}"/>
              </a:ext>
            </a:extLst>
          </p:cNvPr>
          <p:cNvSpPr/>
          <p:nvPr/>
        </p:nvSpPr>
        <p:spPr>
          <a:xfrm>
            <a:off x="4700247" y="5692672"/>
            <a:ext cx="279134" cy="269078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50;p24">
            <a:extLst>
              <a:ext uri="{FF2B5EF4-FFF2-40B4-BE49-F238E27FC236}">
                <a16:creationId xmlns:a16="http://schemas.microsoft.com/office/drawing/2014/main" id="{3267FA7F-6948-4F76-A738-A87C90DDF020}"/>
              </a:ext>
            </a:extLst>
          </p:cNvPr>
          <p:cNvSpPr/>
          <p:nvPr/>
        </p:nvSpPr>
        <p:spPr>
          <a:xfrm>
            <a:off x="4700247" y="4487981"/>
            <a:ext cx="279134" cy="269078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548;p24">
            <a:extLst>
              <a:ext uri="{FF2B5EF4-FFF2-40B4-BE49-F238E27FC236}">
                <a16:creationId xmlns:a16="http://schemas.microsoft.com/office/drawing/2014/main" id="{D7221431-4B68-48EE-9D28-510C3CD7FBC3}"/>
              </a:ext>
            </a:extLst>
          </p:cNvPr>
          <p:cNvCxnSpPr/>
          <p:nvPr/>
        </p:nvCxnSpPr>
        <p:spPr>
          <a:xfrm rot="10800000">
            <a:off x="4979265" y="5827211"/>
            <a:ext cx="12129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" name="Google Shape;175;p8">
            <a:extLst>
              <a:ext uri="{FF2B5EF4-FFF2-40B4-BE49-F238E27FC236}">
                <a16:creationId xmlns:a16="http://schemas.microsoft.com/office/drawing/2014/main" id="{7D20FD54-95EA-4CFD-8DDD-1AC1E754AC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714260" y="849858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240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>
            <a:spLocks noGrp="1"/>
          </p:cNvSpPr>
          <p:nvPr>
            <p:ph type="body" idx="1"/>
          </p:nvPr>
        </p:nvSpPr>
        <p:spPr>
          <a:xfrm>
            <a:off x="8524773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indent="0">
              <a:buNone/>
            </a:pPr>
            <a:r>
              <a:rPr lang="en-US" b="1" dirty="0"/>
              <a:t>Creating Your Database Using JDBC</a:t>
            </a:r>
          </a:p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7;p25">
            <a:extLst>
              <a:ext uri="{FF2B5EF4-FFF2-40B4-BE49-F238E27FC236}">
                <a16:creationId xmlns:a16="http://schemas.microsoft.com/office/drawing/2014/main" id="{F50A8270-6C4A-47A3-84DA-5BE9C73B8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Types of Stored Procedure </a:t>
            </a:r>
            <a:endParaRPr/>
          </a:p>
        </p:txBody>
      </p:sp>
      <p:sp>
        <p:nvSpPr>
          <p:cNvPr id="5" name="Google Shape;558;p25">
            <a:extLst>
              <a:ext uri="{FF2B5EF4-FFF2-40B4-BE49-F238E27FC236}">
                <a16:creationId xmlns:a16="http://schemas.microsoft.com/office/drawing/2014/main" id="{1095C561-C000-4C9C-9369-1565336ACF99}"/>
              </a:ext>
            </a:extLst>
          </p:cNvPr>
          <p:cNvSpPr/>
          <p:nvPr/>
        </p:nvSpPr>
        <p:spPr>
          <a:xfrm>
            <a:off x="1860800" y="115601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Depending on the transactions in which the stored procedures are invoked, they are classified as non-nested connections and nested connections.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559;p25">
            <a:extLst>
              <a:ext uri="{FF2B5EF4-FFF2-40B4-BE49-F238E27FC236}">
                <a16:creationId xmlns:a16="http://schemas.microsoft.com/office/drawing/2014/main" id="{3C2A8525-54E1-4CED-82F9-D4629422F184}"/>
              </a:ext>
            </a:extLst>
          </p:cNvPr>
          <p:cNvGrpSpPr/>
          <p:nvPr/>
        </p:nvGrpSpPr>
        <p:grpSpPr>
          <a:xfrm>
            <a:off x="3074789" y="2490087"/>
            <a:ext cx="10106422" cy="1967382"/>
            <a:chOff x="2394614" y="2515771"/>
            <a:chExt cx="10106422" cy="1967382"/>
          </a:xfrm>
        </p:grpSpPr>
        <p:sp>
          <p:nvSpPr>
            <p:cNvPr id="7" name="Google Shape;560;p25">
              <a:extLst>
                <a:ext uri="{FF2B5EF4-FFF2-40B4-BE49-F238E27FC236}">
                  <a16:creationId xmlns:a16="http://schemas.microsoft.com/office/drawing/2014/main" id="{D50377A3-0C1B-46AC-B6BB-F1E83C4387BE}"/>
                </a:ext>
              </a:extLst>
            </p:cNvPr>
            <p:cNvSpPr/>
            <p:nvPr/>
          </p:nvSpPr>
          <p:spPr>
            <a:xfrm>
              <a:off x="2394614" y="3049462"/>
              <a:ext cx="2720700" cy="9000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Nested connection</a:t>
              </a:r>
              <a:endPara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61;p25">
              <a:extLst>
                <a:ext uri="{FF2B5EF4-FFF2-40B4-BE49-F238E27FC236}">
                  <a16:creationId xmlns:a16="http://schemas.microsoft.com/office/drawing/2014/main" id="{AA072209-EF4A-43AA-810C-9DA0C3DFA7F0}"/>
                </a:ext>
              </a:extLst>
            </p:cNvPr>
            <p:cNvSpPr/>
            <p:nvPr/>
          </p:nvSpPr>
          <p:spPr>
            <a:xfrm>
              <a:off x="6475664" y="2515771"/>
              <a:ext cx="6025372" cy="196738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Uses the </a:t>
              </a:r>
              <a:r>
                <a:rPr lang="en-US" sz="22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same</a:t>
              </a: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transaction and connection of the parent SQL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62;p25">
              <a:extLst>
                <a:ext uri="{FF2B5EF4-FFF2-40B4-BE49-F238E27FC236}">
                  <a16:creationId xmlns:a16="http://schemas.microsoft.com/office/drawing/2014/main" id="{25C8DE74-F9E8-42FC-83E3-E74569EA37A0}"/>
                </a:ext>
              </a:extLst>
            </p:cNvPr>
            <p:cNvSpPr/>
            <p:nvPr/>
          </p:nvSpPr>
          <p:spPr>
            <a:xfrm>
              <a:off x="5541818" y="3216455"/>
              <a:ext cx="477645" cy="566014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563;p25">
            <a:extLst>
              <a:ext uri="{FF2B5EF4-FFF2-40B4-BE49-F238E27FC236}">
                <a16:creationId xmlns:a16="http://schemas.microsoft.com/office/drawing/2014/main" id="{0C63D264-2AD6-4E4D-9182-7579224B4718}"/>
              </a:ext>
            </a:extLst>
          </p:cNvPr>
          <p:cNvGrpSpPr/>
          <p:nvPr/>
        </p:nvGrpSpPr>
        <p:grpSpPr>
          <a:xfrm>
            <a:off x="3074789" y="5194539"/>
            <a:ext cx="10106421" cy="1967382"/>
            <a:chOff x="2394614" y="5194539"/>
            <a:chExt cx="10106421" cy="1967382"/>
          </a:xfrm>
        </p:grpSpPr>
        <p:sp>
          <p:nvSpPr>
            <p:cNvPr id="11" name="Google Shape;564;p25">
              <a:extLst>
                <a:ext uri="{FF2B5EF4-FFF2-40B4-BE49-F238E27FC236}">
                  <a16:creationId xmlns:a16="http://schemas.microsoft.com/office/drawing/2014/main" id="{B2E70899-5626-4A7A-B98F-52A0DB3E3E3A}"/>
                </a:ext>
              </a:extLst>
            </p:cNvPr>
            <p:cNvSpPr/>
            <p:nvPr/>
          </p:nvSpPr>
          <p:spPr>
            <a:xfrm>
              <a:off x="2394614" y="5728230"/>
              <a:ext cx="2720699" cy="9000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Non-nested connection</a:t>
              </a:r>
              <a:endPara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65;p25">
              <a:extLst>
                <a:ext uri="{FF2B5EF4-FFF2-40B4-BE49-F238E27FC236}">
                  <a16:creationId xmlns:a16="http://schemas.microsoft.com/office/drawing/2014/main" id="{58E6CD49-FE25-4BF0-A0AF-00DC63B18E1C}"/>
                </a:ext>
              </a:extLst>
            </p:cNvPr>
            <p:cNvSpPr/>
            <p:nvPr/>
          </p:nvSpPr>
          <p:spPr>
            <a:xfrm>
              <a:off x="6475663" y="5194539"/>
              <a:ext cx="6025372" cy="196738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Uses a </a:t>
              </a:r>
              <a:r>
                <a:rPr lang="en-US" sz="22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new</a:t>
              </a: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connection and a </a:t>
              </a:r>
              <a:r>
                <a:rPr lang="en-US" sz="2200" b="1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different</a:t>
              </a: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transaction than that of the parent SQL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66;p25">
              <a:extLst>
                <a:ext uri="{FF2B5EF4-FFF2-40B4-BE49-F238E27FC236}">
                  <a16:creationId xmlns:a16="http://schemas.microsoft.com/office/drawing/2014/main" id="{BFAF38BC-4A6F-449B-8512-464542D900F2}"/>
                </a:ext>
              </a:extLst>
            </p:cNvPr>
            <p:cNvSpPr/>
            <p:nvPr/>
          </p:nvSpPr>
          <p:spPr>
            <a:xfrm>
              <a:off x="5537686" y="5895223"/>
              <a:ext cx="477645" cy="566014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" name="Google Shape;175;p8">
            <a:extLst>
              <a:ext uri="{FF2B5EF4-FFF2-40B4-BE49-F238E27FC236}">
                <a16:creationId xmlns:a16="http://schemas.microsoft.com/office/drawing/2014/main" id="{39F96368-BB95-4DFD-AC3C-61C76282D6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427547" y="863855"/>
            <a:ext cx="79075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623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573;p26">
            <a:extLst>
              <a:ext uri="{FF2B5EF4-FFF2-40B4-BE49-F238E27FC236}">
                <a16:creationId xmlns:a16="http://schemas.microsoft.com/office/drawing/2014/main" id="{C483980E-91EF-43CF-B2BA-14FCB1558EDE}"/>
              </a:ext>
            </a:extLst>
          </p:cNvPr>
          <p:cNvGrpSpPr/>
          <p:nvPr/>
        </p:nvGrpSpPr>
        <p:grpSpPr>
          <a:xfrm rot="-2637045">
            <a:off x="6082480" y="3019429"/>
            <a:ext cx="4304027" cy="4492212"/>
            <a:chOff x="1827499" y="1738039"/>
            <a:chExt cx="4304027" cy="4492212"/>
          </a:xfrm>
        </p:grpSpPr>
        <p:grpSp>
          <p:nvGrpSpPr>
            <p:cNvPr id="7" name="Google Shape;574;p26">
              <a:extLst>
                <a:ext uri="{FF2B5EF4-FFF2-40B4-BE49-F238E27FC236}">
                  <a16:creationId xmlns:a16="http://schemas.microsoft.com/office/drawing/2014/main" id="{D594C479-DCD2-46DF-A6C9-E6E070CE294D}"/>
                </a:ext>
              </a:extLst>
            </p:cNvPr>
            <p:cNvGrpSpPr/>
            <p:nvPr/>
          </p:nvGrpSpPr>
          <p:grpSpPr>
            <a:xfrm rot="-2789196">
              <a:off x="3275354" y="3770700"/>
              <a:ext cx="1122786" cy="720924"/>
              <a:chOff x="4481513" y="3678059"/>
              <a:chExt cx="1614487" cy="1036638"/>
            </a:xfrm>
          </p:grpSpPr>
          <p:sp>
            <p:nvSpPr>
              <p:cNvPr id="24" name="Google Shape;575;p26">
                <a:extLst>
                  <a:ext uri="{FF2B5EF4-FFF2-40B4-BE49-F238E27FC236}">
                    <a16:creationId xmlns:a16="http://schemas.microsoft.com/office/drawing/2014/main" id="{64832961-4084-413B-B88E-C00EA5D6B05D}"/>
                  </a:ext>
                </a:extLst>
              </p:cNvPr>
              <p:cNvSpPr/>
              <p:nvPr/>
            </p:nvSpPr>
            <p:spPr>
              <a:xfrm>
                <a:off x="4481513" y="3678059"/>
                <a:ext cx="1614487" cy="344488"/>
              </a:xfrm>
              <a:prstGeom prst="rect">
                <a:avLst/>
              </a:prstGeom>
              <a:solidFill>
                <a:srgbClr val="C1DF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576;p26">
                <a:extLst>
                  <a:ext uri="{FF2B5EF4-FFF2-40B4-BE49-F238E27FC236}">
                    <a16:creationId xmlns:a16="http://schemas.microsoft.com/office/drawing/2014/main" id="{8B9787BB-5E79-4576-94BE-8A36A4133BB1}"/>
                  </a:ext>
                </a:extLst>
              </p:cNvPr>
              <p:cNvSpPr/>
              <p:nvPr/>
            </p:nvSpPr>
            <p:spPr>
              <a:xfrm>
                <a:off x="4481513" y="4022546"/>
                <a:ext cx="1614487" cy="344488"/>
              </a:xfrm>
              <a:prstGeom prst="rect">
                <a:avLst/>
              </a:prstGeom>
              <a:solidFill>
                <a:srgbClr val="99CB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577;p26">
                <a:extLst>
                  <a:ext uri="{FF2B5EF4-FFF2-40B4-BE49-F238E27FC236}">
                    <a16:creationId xmlns:a16="http://schemas.microsoft.com/office/drawing/2014/main" id="{81C51F95-5799-4F5B-B40B-20E0B191E583}"/>
                  </a:ext>
                </a:extLst>
              </p:cNvPr>
              <p:cNvSpPr/>
              <p:nvPr/>
            </p:nvSpPr>
            <p:spPr>
              <a:xfrm>
                <a:off x="4481513" y="4367034"/>
                <a:ext cx="1614487" cy="347663"/>
              </a:xfrm>
              <a:prstGeom prst="rect">
                <a:avLst/>
              </a:prstGeom>
              <a:solidFill>
                <a:srgbClr val="739A2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" name="Google Shape;578;p26">
              <a:extLst>
                <a:ext uri="{FF2B5EF4-FFF2-40B4-BE49-F238E27FC236}">
                  <a16:creationId xmlns:a16="http://schemas.microsoft.com/office/drawing/2014/main" id="{1B28057D-4054-49B7-AA78-4C38A697A97B}"/>
                </a:ext>
              </a:extLst>
            </p:cNvPr>
            <p:cNvGrpSpPr/>
            <p:nvPr/>
          </p:nvGrpSpPr>
          <p:grpSpPr>
            <a:xfrm rot="-2789196">
              <a:off x="4045975" y="2960080"/>
              <a:ext cx="1122786" cy="717613"/>
              <a:chOff x="6096000" y="3187521"/>
              <a:chExt cx="1614487" cy="1031876"/>
            </a:xfrm>
          </p:grpSpPr>
          <p:sp>
            <p:nvSpPr>
              <p:cNvPr id="21" name="Google Shape;579;p26">
                <a:extLst>
                  <a:ext uri="{FF2B5EF4-FFF2-40B4-BE49-F238E27FC236}">
                    <a16:creationId xmlns:a16="http://schemas.microsoft.com/office/drawing/2014/main" id="{2C5BB370-EC38-4E51-ACED-4ACFAEB48893}"/>
                  </a:ext>
                </a:extLst>
              </p:cNvPr>
              <p:cNvSpPr/>
              <p:nvPr/>
            </p:nvSpPr>
            <p:spPr>
              <a:xfrm>
                <a:off x="6096000" y="3187521"/>
                <a:ext cx="1614487" cy="344488"/>
              </a:xfrm>
              <a:prstGeom prst="rect">
                <a:avLst/>
              </a:prstGeom>
              <a:solidFill>
                <a:srgbClr val="7BD4A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580;p26">
                <a:extLst>
                  <a:ext uri="{FF2B5EF4-FFF2-40B4-BE49-F238E27FC236}">
                    <a16:creationId xmlns:a16="http://schemas.microsoft.com/office/drawing/2014/main" id="{A386268B-779F-43DD-9283-92D2374D8E25}"/>
                  </a:ext>
                </a:extLst>
              </p:cNvPr>
              <p:cNvSpPr/>
              <p:nvPr/>
            </p:nvSpPr>
            <p:spPr>
              <a:xfrm>
                <a:off x="6096000" y="3532009"/>
                <a:ext cx="1614487" cy="342900"/>
              </a:xfrm>
              <a:prstGeom prst="rect">
                <a:avLst/>
              </a:prstGeom>
              <a:solidFill>
                <a:srgbClr val="37A76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581;p26">
                <a:extLst>
                  <a:ext uri="{FF2B5EF4-FFF2-40B4-BE49-F238E27FC236}">
                    <a16:creationId xmlns:a16="http://schemas.microsoft.com/office/drawing/2014/main" id="{4CD6D351-20A6-4023-A938-185DE395F5FE}"/>
                  </a:ext>
                </a:extLst>
              </p:cNvPr>
              <p:cNvSpPr/>
              <p:nvPr/>
            </p:nvSpPr>
            <p:spPr>
              <a:xfrm>
                <a:off x="6096000" y="3874909"/>
                <a:ext cx="1614487" cy="344488"/>
              </a:xfrm>
              <a:prstGeom prst="rect">
                <a:avLst/>
              </a:prstGeom>
              <a:solidFill>
                <a:srgbClr val="297D5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" name="Google Shape;582;p26">
              <a:extLst>
                <a:ext uri="{FF2B5EF4-FFF2-40B4-BE49-F238E27FC236}">
                  <a16:creationId xmlns:a16="http://schemas.microsoft.com/office/drawing/2014/main" id="{D186AEA8-40D9-488B-93AD-E208A6D83BAC}"/>
                </a:ext>
              </a:extLst>
            </p:cNvPr>
            <p:cNvGrpSpPr/>
            <p:nvPr/>
          </p:nvGrpSpPr>
          <p:grpSpPr>
            <a:xfrm rot="-2789196">
              <a:off x="4780511" y="2093743"/>
              <a:ext cx="1290597" cy="720924"/>
              <a:chOff x="7700963" y="3678059"/>
              <a:chExt cx="1855787" cy="1036638"/>
            </a:xfrm>
          </p:grpSpPr>
          <p:sp>
            <p:nvSpPr>
              <p:cNvPr id="16" name="Google Shape;583;p26">
                <a:extLst>
                  <a:ext uri="{FF2B5EF4-FFF2-40B4-BE49-F238E27FC236}">
                    <a16:creationId xmlns:a16="http://schemas.microsoft.com/office/drawing/2014/main" id="{FF7B85B3-B791-4004-9EB1-F4BD9AE29A16}"/>
                  </a:ext>
                </a:extLst>
              </p:cNvPr>
              <p:cNvSpPr/>
              <p:nvPr/>
            </p:nvSpPr>
            <p:spPr>
              <a:xfrm>
                <a:off x="9224963" y="3678059"/>
                <a:ext cx="331787" cy="103663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653" extrusionOk="0">
                    <a:moveTo>
                      <a:pt x="0" y="162"/>
                    </a:moveTo>
                    <a:lnTo>
                      <a:pt x="135" y="0"/>
                    </a:lnTo>
                    <a:lnTo>
                      <a:pt x="209" y="210"/>
                    </a:lnTo>
                    <a:lnTo>
                      <a:pt x="209" y="443"/>
                    </a:lnTo>
                    <a:lnTo>
                      <a:pt x="135" y="653"/>
                    </a:lnTo>
                    <a:lnTo>
                      <a:pt x="0" y="488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BBA17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" name="Google Shape;584;p26">
                <a:extLst>
                  <a:ext uri="{FF2B5EF4-FFF2-40B4-BE49-F238E27FC236}">
                    <a16:creationId xmlns:a16="http://schemas.microsoft.com/office/drawing/2014/main" id="{8F29CCD2-90B4-465C-9A2A-80E3BD280661}"/>
                  </a:ext>
                </a:extLst>
              </p:cNvPr>
              <p:cNvSpPr/>
              <p:nvPr/>
            </p:nvSpPr>
            <p:spPr>
              <a:xfrm>
                <a:off x="7700963" y="3678059"/>
                <a:ext cx="1738312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17" extrusionOk="0">
                    <a:moveTo>
                      <a:pt x="1020" y="217"/>
                    </a:moveTo>
                    <a:lnTo>
                      <a:pt x="1095" y="0"/>
                    </a:lnTo>
                    <a:lnTo>
                      <a:pt x="0" y="0"/>
                    </a:lnTo>
                    <a:lnTo>
                      <a:pt x="0" y="217"/>
                    </a:lnTo>
                    <a:lnTo>
                      <a:pt x="1020" y="217"/>
                    </a:lnTo>
                    <a:close/>
                  </a:path>
                </a:pathLst>
              </a:custGeom>
              <a:solidFill>
                <a:srgbClr val="9ED4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" name="Google Shape;585;p26">
                <a:extLst>
                  <a:ext uri="{FF2B5EF4-FFF2-40B4-BE49-F238E27FC236}">
                    <a16:creationId xmlns:a16="http://schemas.microsoft.com/office/drawing/2014/main" id="{23B393FB-E9E8-44A5-ADDD-4011B4736EB0}"/>
                  </a:ext>
                </a:extLst>
              </p:cNvPr>
              <p:cNvSpPr/>
              <p:nvPr/>
            </p:nvSpPr>
            <p:spPr>
              <a:xfrm>
                <a:off x="7700963" y="4022546"/>
                <a:ext cx="1619250" cy="344488"/>
              </a:xfrm>
              <a:prstGeom prst="rect">
                <a:avLst/>
              </a:prstGeom>
              <a:solidFill>
                <a:srgbClr val="63A53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586;p26">
                <a:extLst>
                  <a:ext uri="{FF2B5EF4-FFF2-40B4-BE49-F238E27FC236}">
                    <a16:creationId xmlns:a16="http://schemas.microsoft.com/office/drawing/2014/main" id="{0EB4BD4A-5C19-4E80-ADE1-557DE32E6B96}"/>
                  </a:ext>
                </a:extLst>
              </p:cNvPr>
              <p:cNvSpPr/>
              <p:nvPr/>
            </p:nvSpPr>
            <p:spPr>
              <a:xfrm>
                <a:off x="7700963" y="4367034"/>
                <a:ext cx="1738312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19" extrusionOk="0">
                    <a:moveTo>
                      <a:pt x="1095" y="219"/>
                    </a:moveTo>
                    <a:lnTo>
                      <a:pt x="1020" y="0"/>
                    </a:lnTo>
                    <a:lnTo>
                      <a:pt x="0" y="0"/>
                    </a:lnTo>
                    <a:lnTo>
                      <a:pt x="0" y="219"/>
                    </a:lnTo>
                    <a:lnTo>
                      <a:pt x="1095" y="219"/>
                    </a:lnTo>
                    <a:close/>
                  </a:path>
                </a:pathLst>
              </a:custGeom>
              <a:solidFill>
                <a:srgbClr val="4A7B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587;p26">
                <a:extLst>
                  <a:ext uri="{FF2B5EF4-FFF2-40B4-BE49-F238E27FC236}">
                    <a16:creationId xmlns:a16="http://schemas.microsoft.com/office/drawing/2014/main" id="{678420EC-AC6B-486E-81D9-3C34B90E7020}"/>
                  </a:ext>
                </a:extLst>
              </p:cNvPr>
              <p:cNvSpPr/>
              <p:nvPr/>
            </p:nvSpPr>
            <p:spPr>
              <a:xfrm>
                <a:off x="9398000" y="4049534"/>
                <a:ext cx="82550" cy="29368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0" name="Google Shape;588;p26">
              <a:extLst>
                <a:ext uri="{FF2B5EF4-FFF2-40B4-BE49-F238E27FC236}">
                  <a16:creationId xmlns:a16="http://schemas.microsoft.com/office/drawing/2014/main" id="{498D76C2-82CF-499C-B81F-2B2B1DBB1435}"/>
                </a:ext>
              </a:extLst>
            </p:cNvPr>
            <p:cNvGrpSpPr/>
            <p:nvPr/>
          </p:nvGrpSpPr>
          <p:grpSpPr>
            <a:xfrm rot="-2789196">
              <a:off x="1776503" y="4899810"/>
              <a:ext cx="1998273" cy="717613"/>
              <a:chOff x="1608138" y="3187521"/>
              <a:chExt cx="2873375" cy="1031876"/>
            </a:xfrm>
          </p:grpSpPr>
          <p:sp>
            <p:nvSpPr>
              <p:cNvPr id="11" name="Google Shape;589;p26">
                <a:extLst>
                  <a:ext uri="{FF2B5EF4-FFF2-40B4-BE49-F238E27FC236}">
                    <a16:creationId xmlns:a16="http://schemas.microsoft.com/office/drawing/2014/main" id="{284E2BC2-F4D6-444F-90C4-BD69E2B1C819}"/>
                  </a:ext>
                </a:extLst>
              </p:cNvPr>
              <p:cNvSpPr/>
              <p:nvPr/>
            </p:nvSpPr>
            <p:spPr>
              <a:xfrm>
                <a:off x="1608138" y="3187521"/>
                <a:ext cx="1490662" cy="103187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650" extrusionOk="0">
                    <a:moveTo>
                      <a:pt x="793" y="650"/>
                    </a:moveTo>
                    <a:lnTo>
                      <a:pt x="0" y="326"/>
                    </a:lnTo>
                    <a:lnTo>
                      <a:pt x="793" y="0"/>
                    </a:lnTo>
                    <a:lnTo>
                      <a:pt x="939" y="0"/>
                    </a:lnTo>
                    <a:lnTo>
                      <a:pt x="939" y="650"/>
                    </a:lnTo>
                    <a:lnTo>
                      <a:pt x="793" y="650"/>
                    </a:lnTo>
                    <a:close/>
                  </a:path>
                </a:pathLst>
              </a:custGeom>
              <a:solidFill>
                <a:srgbClr val="D4AC8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" name="Google Shape;590;p26">
                <a:extLst>
                  <a:ext uri="{FF2B5EF4-FFF2-40B4-BE49-F238E27FC236}">
                    <a16:creationId xmlns:a16="http://schemas.microsoft.com/office/drawing/2014/main" id="{A78C24A1-5A32-4461-AD3C-6B6E90A0E9FE}"/>
                  </a:ext>
                </a:extLst>
              </p:cNvPr>
              <p:cNvSpPr/>
              <p:nvPr/>
            </p:nvSpPr>
            <p:spPr>
              <a:xfrm>
                <a:off x="2738438" y="3187521"/>
                <a:ext cx="1743075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91" extrusionOk="0">
                    <a:moveTo>
                      <a:pt x="4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2" y="0"/>
                      <a:pt x="21" y="6"/>
                      <a:pt x="16" y="1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0" y="39"/>
                      <a:pt x="0" y="52"/>
                      <a:pt x="5" y="59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1" y="85"/>
                      <a:pt x="32" y="91"/>
                      <a:pt x="41" y="91"/>
                    </a:cubicBezTo>
                    <a:cubicBezTo>
                      <a:pt x="464" y="91"/>
                      <a:pt x="464" y="91"/>
                      <a:pt x="464" y="91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86A79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" name="Google Shape;591;p26">
                <a:extLst>
                  <a:ext uri="{FF2B5EF4-FFF2-40B4-BE49-F238E27FC236}">
                    <a16:creationId xmlns:a16="http://schemas.microsoft.com/office/drawing/2014/main" id="{2E3272C3-E58D-4351-916D-769C64BD09BD}"/>
                  </a:ext>
                </a:extLst>
              </p:cNvPr>
              <p:cNvSpPr/>
              <p:nvPr/>
            </p:nvSpPr>
            <p:spPr>
              <a:xfrm>
                <a:off x="2738438" y="3532009"/>
                <a:ext cx="1743075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91" extrusionOk="0">
                    <a:moveTo>
                      <a:pt x="4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2" y="0"/>
                      <a:pt x="21" y="6"/>
                      <a:pt x="16" y="14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39"/>
                      <a:pt x="0" y="52"/>
                      <a:pt x="5" y="6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1" y="85"/>
                      <a:pt x="32" y="91"/>
                      <a:pt x="41" y="91"/>
                    </a:cubicBezTo>
                    <a:cubicBezTo>
                      <a:pt x="464" y="91"/>
                      <a:pt x="464" y="91"/>
                      <a:pt x="464" y="91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455F5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592;p26">
                <a:extLst>
                  <a:ext uri="{FF2B5EF4-FFF2-40B4-BE49-F238E27FC236}">
                    <a16:creationId xmlns:a16="http://schemas.microsoft.com/office/drawing/2014/main" id="{CA503D5A-957C-40B1-A08B-EC70CFBA5160}"/>
                  </a:ext>
                </a:extLst>
              </p:cNvPr>
              <p:cNvSpPr/>
              <p:nvPr/>
            </p:nvSpPr>
            <p:spPr>
              <a:xfrm>
                <a:off x="2738438" y="3874909"/>
                <a:ext cx="1743075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91" extrusionOk="0">
                    <a:moveTo>
                      <a:pt x="4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2" y="0"/>
                      <a:pt x="21" y="6"/>
                      <a:pt x="16" y="14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0" y="40"/>
                      <a:pt x="0" y="52"/>
                      <a:pt x="5" y="6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21" y="85"/>
                      <a:pt x="32" y="91"/>
                      <a:pt x="41" y="91"/>
                    </a:cubicBezTo>
                    <a:cubicBezTo>
                      <a:pt x="464" y="91"/>
                      <a:pt x="464" y="91"/>
                      <a:pt x="464" y="91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33473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593;p26">
                <a:extLst>
                  <a:ext uri="{FF2B5EF4-FFF2-40B4-BE49-F238E27FC236}">
                    <a16:creationId xmlns:a16="http://schemas.microsoft.com/office/drawing/2014/main" id="{61573781-4CDF-4A55-863A-BB2C4BCB771B}"/>
                  </a:ext>
                </a:extLst>
              </p:cNvPr>
              <p:cNvSpPr/>
              <p:nvPr/>
            </p:nvSpPr>
            <p:spPr>
              <a:xfrm>
                <a:off x="1608138" y="3538359"/>
                <a:ext cx="428625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88" extrusionOk="0">
                    <a:moveTo>
                      <a:pt x="114" y="49"/>
                    </a:moveTo>
                    <a:cubicBezTo>
                      <a:pt x="114" y="32"/>
                      <a:pt x="111" y="15"/>
                      <a:pt x="107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12" y="76"/>
                      <a:pt x="114" y="63"/>
                      <a:pt x="114" y="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7" name="Google Shape;602;p26">
            <a:extLst>
              <a:ext uri="{FF2B5EF4-FFF2-40B4-BE49-F238E27FC236}">
                <a16:creationId xmlns:a16="http://schemas.microsoft.com/office/drawing/2014/main" id="{05A78E14-FBA7-413B-94E9-54BA35314BC7}"/>
              </a:ext>
            </a:extLst>
          </p:cNvPr>
          <p:cNvSpPr txBox="1"/>
          <p:nvPr/>
        </p:nvSpPr>
        <p:spPr>
          <a:xfrm>
            <a:off x="3520200" y="2968271"/>
            <a:ext cx="388904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Prepare a callable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603;p26">
            <a:extLst>
              <a:ext uri="{FF2B5EF4-FFF2-40B4-BE49-F238E27FC236}">
                <a16:creationId xmlns:a16="http://schemas.microsoft.com/office/drawing/2014/main" id="{01404C47-F552-4C97-BE1F-26F74B652E90}"/>
              </a:ext>
            </a:extLst>
          </p:cNvPr>
          <p:cNvSpPr txBox="1"/>
          <p:nvPr/>
        </p:nvSpPr>
        <p:spPr>
          <a:xfrm>
            <a:off x="8862661" y="3802559"/>
            <a:ext cx="438885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Register the output parameters (if any)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604;p26">
            <a:extLst>
              <a:ext uri="{FF2B5EF4-FFF2-40B4-BE49-F238E27FC236}">
                <a16:creationId xmlns:a16="http://schemas.microsoft.com/office/drawing/2014/main" id="{6820553B-BE47-45F8-B405-7F8452DEDC9B}"/>
              </a:ext>
            </a:extLst>
          </p:cNvPr>
          <p:cNvSpPr txBox="1"/>
          <p:nvPr/>
        </p:nvSpPr>
        <p:spPr>
          <a:xfrm>
            <a:off x="4080962" y="5257923"/>
            <a:ext cx="332828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Set the input parameters (if any)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605;p26">
            <a:extLst>
              <a:ext uri="{FF2B5EF4-FFF2-40B4-BE49-F238E27FC236}">
                <a16:creationId xmlns:a16="http://schemas.microsoft.com/office/drawing/2014/main" id="{B7FCE1DF-7CB9-488C-87DA-912726ABEA44}"/>
              </a:ext>
            </a:extLst>
          </p:cNvPr>
          <p:cNvSpPr txBox="1"/>
          <p:nvPr/>
        </p:nvSpPr>
        <p:spPr>
          <a:xfrm>
            <a:off x="8821166" y="6087852"/>
            <a:ext cx="46445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Execute the CallableStatement and retrieve the result sets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606;p26">
            <a:extLst>
              <a:ext uri="{FF2B5EF4-FFF2-40B4-BE49-F238E27FC236}">
                <a16:creationId xmlns:a16="http://schemas.microsoft.com/office/drawing/2014/main" id="{4DB8AD04-BD6F-4503-A915-3A69D50A0B3B}"/>
              </a:ext>
            </a:extLst>
          </p:cNvPr>
          <p:cNvSpPr/>
          <p:nvPr/>
        </p:nvSpPr>
        <p:spPr>
          <a:xfrm>
            <a:off x="1860800" y="123729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stored procedure is executed using a CallableStatement object.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607;p26">
            <a:extLst>
              <a:ext uri="{FF2B5EF4-FFF2-40B4-BE49-F238E27FC236}">
                <a16:creationId xmlns:a16="http://schemas.microsoft.com/office/drawing/2014/main" id="{20D99D5D-08D4-4FE0-97A3-27735DAA74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Steps to Call and Execute a Stored Procedure</a:t>
            </a:r>
            <a:endParaRPr/>
          </a:p>
        </p:txBody>
      </p:sp>
      <p:sp>
        <p:nvSpPr>
          <p:cNvPr id="33" name="Google Shape;608;p26">
            <a:extLst>
              <a:ext uri="{FF2B5EF4-FFF2-40B4-BE49-F238E27FC236}">
                <a16:creationId xmlns:a16="http://schemas.microsoft.com/office/drawing/2014/main" id="{C4315B07-E507-428A-A5DE-532BE1DF0421}"/>
              </a:ext>
            </a:extLst>
          </p:cNvPr>
          <p:cNvSpPr txBox="1"/>
          <p:nvPr/>
        </p:nvSpPr>
        <p:spPr>
          <a:xfrm>
            <a:off x="8044280" y="3187365"/>
            <a:ext cx="4019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611;p26">
            <a:extLst>
              <a:ext uri="{FF2B5EF4-FFF2-40B4-BE49-F238E27FC236}">
                <a16:creationId xmlns:a16="http://schemas.microsoft.com/office/drawing/2014/main" id="{07862052-1D9A-44BA-9FB5-62E85C6FF03E}"/>
              </a:ext>
            </a:extLst>
          </p:cNvPr>
          <p:cNvSpPr txBox="1"/>
          <p:nvPr/>
        </p:nvSpPr>
        <p:spPr>
          <a:xfrm>
            <a:off x="8066521" y="6241739"/>
            <a:ext cx="4019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609;p26">
            <a:extLst>
              <a:ext uri="{FF2B5EF4-FFF2-40B4-BE49-F238E27FC236}">
                <a16:creationId xmlns:a16="http://schemas.microsoft.com/office/drawing/2014/main" id="{327E760D-B6B3-43A2-941C-1704FC5B038E}"/>
              </a:ext>
            </a:extLst>
          </p:cNvPr>
          <p:cNvSpPr txBox="1"/>
          <p:nvPr/>
        </p:nvSpPr>
        <p:spPr>
          <a:xfrm>
            <a:off x="8054560" y="4294053"/>
            <a:ext cx="4019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610;p26">
            <a:extLst>
              <a:ext uri="{FF2B5EF4-FFF2-40B4-BE49-F238E27FC236}">
                <a16:creationId xmlns:a16="http://schemas.microsoft.com/office/drawing/2014/main" id="{65C9DA76-91AA-41AA-8A85-8080D869EA82}"/>
              </a:ext>
            </a:extLst>
          </p:cNvPr>
          <p:cNvSpPr txBox="1"/>
          <p:nvPr/>
        </p:nvSpPr>
        <p:spPr>
          <a:xfrm>
            <a:off x="8039656" y="5148829"/>
            <a:ext cx="4019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175;p8">
            <a:extLst>
              <a:ext uri="{FF2B5EF4-FFF2-40B4-BE49-F238E27FC236}">
                <a16:creationId xmlns:a16="http://schemas.microsoft.com/office/drawing/2014/main" id="{4D7411D0-B874-4C5A-956D-0A8639E705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1376954" y="863855"/>
            <a:ext cx="14008775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587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8;p27">
            <a:extLst>
              <a:ext uri="{FF2B5EF4-FFF2-40B4-BE49-F238E27FC236}">
                <a16:creationId xmlns:a16="http://schemas.microsoft.com/office/drawing/2014/main" id="{D5416E35-D328-4FE4-8C98-3B04D481E370}"/>
              </a:ext>
            </a:extLst>
          </p:cNvPr>
          <p:cNvSpPr/>
          <p:nvPr/>
        </p:nvSpPr>
        <p:spPr>
          <a:xfrm>
            <a:off x="1860800" y="115601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Exception handling in a stored procedure is database specific. An SQLException is thrown when an exception escapes the stored procedure.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19;p27">
            <a:extLst>
              <a:ext uri="{FF2B5EF4-FFF2-40B4-BE49-F238E27FC236}">
                <a16:creationId xmlns:a16="http://schemas.microsoft.com/office/drawing/2014/main" id="{EA3BDB39-BF6E-46CD-9670-CDD892021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Stored Procedure: Exception Handling</a:t>
            </a:r>
            <a:endParaRPr/>
          </a:p>
        </p:txBody>
      </p:sp>
      <p:graphicFrame>
        <p:nvGraphicFramePr>
          <p:cNvPr id="6" name="Google Shape;620;p27">
            <a:extLst>
              <a:ext uri="{FF2B5EF4-FFF2-40B4-BE49-F238E27FC236}">
                <a16:creationId xmlns:a16="http://schemas.microsoft.com/office/drawing/2014/main" id="{10B17982-B856-484B-B606-5252FA8AB0A2}"/>
              </a:ext>
            </a:extLst>
          </p:cNvPr>
          <p:cNvGraphicFramePr/>
          <p:nvPr/>
        </p:nvGraphicFramePr>
        <p:xfrm>
          <a:off x="940551" y="3011209"/>
          <a:ext cx="14457400" cy="55052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21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getErrorCode()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the error number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getMessage()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the error message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getSQLState()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XOPEN SQLState 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getNextException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the next Exception object in the exception chain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printStackTrace(PrintStream s)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Prints </a:t>
                      </a:r>
                      <a:r>
                        <a:rPr lang="en-US" sz="2200" b="0" i="1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this</a:t>
                      </a: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throwable and its backtrace to the specified print stream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printStackTrace(PrintWriter w)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Prints </a:t>
                      </a:r>
                      <a:r>
                        <a:rPr lang="en-US" sz="2200" b="0" i="1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this</a:t>
                      </a: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throwable and its backtrace to the specified print writer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printStackTrace( 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Prints the throwable and its backtrace or the current exception to a standard error stream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Google Shape;621;p27">
            <a:extLst>
              <a:ext uri="{FF2B5EF4-FFF2-40B4-BE49-F238E27FC236}">
                <a16:creationId xmlns:a16="http://schemas.microsoft.com/office/drawing/2014/main" id="{6AC42DE5-3881-4F50-BF55-BBC4C2FDA0DB}"/>
              </a:ext>
            </a:extLst>
          </p:cNvPr>
          <p:cNvSpPr/>
          <p:nvPr/>
        </p:nvSpPr>
        <p:spPr>
          <a:xfrm>
            <a:off x="6818183" y="2142414"/>
            <a:ext cx="3745049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SQLException Methods: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B59923D7-23A3-4CC1-927C-2F81982C7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2592591" y="863855"/>
            <a:ext cx="115775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471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Stored Procedures and Exception Handling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Demonstrate stored procedures and exception handling in JDBC.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40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3628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stored procedures and exception handling:</a:t>
            </a: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database in MySQL and create a table and a stored procedure.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to connect to the database and execute a stored procedure.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the jar files for MySQL connection for Java.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web.xml and check for servlet-api.jar.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an HTML file. Create a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DBConnection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class to initiate a JDBC connection.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config.properties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file to store JDBC credentials.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ProductDetails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servlet to add a product using a stored procedure.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Build, publish, and start the project. Run the project.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220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0CE5C-7EE2-4C5F-899A-F6BB6A337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Create, Select, and Drop a Database</a:t>
            </a:r>
            <a:endParaRPr lang="en-US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2701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49;p31">
            <a:extLst>
              <a:ext uri="{FF2B5EF4-FFF2-40B4-BE49-F238E27FC236}">
                <a16:creationId xmlns:a16="http://schemas.microsoft.com/office/drawing/2014/main" id="{A8AE311B-9502-4000-82B5-B150FED14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Create, Select, and Drop a Database</a:t>
            </a:r>
            <a:endParaRPr/>
          </a:p>
        </p:txBody>
      </p:sp>
      <p:sp>
        <p:nvSpPr>
          <p:cNvPr id="6" name="Google Shape;650;p31">
            <a:extLst>
              <a:ext uri="{FF2B5EF4-FFF2-40B4-BE49-F238E27FC236}">
                <a16:creationId xmlns:a16="http://schemas.microsoft.com/office/drawing/2014/main" id="{27CA162B-55FC-46FF-A004-7B8A6897B557}"/>
              </a:ext>
            </a:extLst>
          </p:cNvPr>
          <p:cNvSpPr/>
          <p:nvPr/>
        </p:nvSpPr>
        <p:spPr>
          <a:xfrm>
            <a:off x="1860800" y="1156017"/>
            <a:ext cx="1261691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creating, selecting, and updating a database using JDBC, check if: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651;p31">
            <a:extLst>
              <a:ext uri="{FF2B5EF4-FFF2-40B4-BE49-F238E27FC236}">
                <a16:creationId xmlns:a16="http://schemas.microsoft.com/office/drawing/2014/main" id="{D30D26E0-881F-4AF9-9208-03673FDD73C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8068" y="2286708"/>
            <a:ext cx="5182310" cy="34213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52;p31">
            <a:extLst>
              <a:ext uri="{FF2B5EF4-FFF2-40B4-BE49-F238E27FC236}">
                <a16:creationId xmlns:a16="http://schemas.microsoft.com/office/drawing/2014/main" id="{7AB1EDE9-D770-4C61-85CF-89FEFD016ADD}"/>
              </a:ext>
            </a:extLst>
          </p:cNvPr>
          <p:cNvSpPr txBox="1"/>
          <p:nvPr/>
        </p:nvSpPr>
        <p:spPr>
          <a:xfrm>
            <a:off x="5853315" y="2609264"/>
            <a:ext cx="4631878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database is up and running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admin privilege is granted to create a new database in the given schema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53;p31">
            <a:extLst>
              <a:ext uri="{FF2B5EF4-FFF2-40B4-BE49-F238E27FC236}">
                <a16:creationId xmlns:a16="http://schemas.microsoft.com/office/drawing/2014/main" id="{D1F0385E-7F8C-48CA-883F-99925B9DE4E2}"/>
              </a:ext>
            </a:extLst>
          </p:cNvPr>
          <p:cNvSpPr/>
          <p:nvPr/>
        </p:nvSpPr>
        <p:spPr>
          <a:xfrm>
            <a:off x="5568068" y="6147828"/>
            <a:ext cx="5182310" cy="1840155"/>
          </a:xfrm>
          <a:prstGeom prst="frame">
            <a:avLst>
              <a:gd name="adj1" fmla="val 12500"/>
            </a:avLst>
          </a:prstGeom>
          <a:noFill/>
          <a:ln w="25400" cap="flat" cmpd="sng">
            <a:solidFill>
              <a:srgbClr val="7C9C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JDBC Statement object is used to create, select, and drop a 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75;p8">
            <a:extLst>
              <a:ext uri="{FF2B5EF4-FFF2-40B4-BE49-F238E27FC236}">
                <a16:creationId xmlns:a16="http://schemas.microsoft.com/office/drawing/2014/main" id="{D636059B-F9DE-47EF-B197-1F8ADBB2B0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118841" y="863855"/>
            <a:ext cx="105250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371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60;p32">
            <a:extLst>
              <a:ext uri="{FF2B5EF4-FFF2-40B4-BE49-F238E27FC236}">
                <a16:creationId xmlns:a16="http://schemas.microsoft.com/office/drawing/2014/main" id="{2134041F-31EE-4478-A9B3-04F572A33AC6}"/>
              </a:ext>
            </a:extLst>
          </p:cNvPr>
          <p:cNvGrpSpPr/>
          <p:nvPr/>
        </p:nvGrpSpPr>
        <p:grpSpPr>
          <a:xfrm>
            <a:off x="3489294" y="1622716"/>
            <a:ext cx="9404596" cy="4916545"/>
            <a:chOff x="3794371" y="2496614"/>
            <a:chExt cx="9404596" cy="4916545"/>
          </a:xfrm>
        </p:grpSpPr>
        <p:cxnSp>
          <p:nvCxnSpPr>
            <p:cNvPr id="5" name="Google Shape;661;p32">
              <a:extLst>
                <a:ext uri="{FF2B5EF4-FFF2-40B4-BE49-F238E27FC236}">
                  <a16:creationId xmlns:a16="http://schemas.microsoft.com/office/drawing/2014/main" id="{9A2B5EC8-2EC1-4ED2-8035-94B24BF55599}"/>
                </a:ext>
              </a:extLst>
            </p:cNvPr>
            <p:cNvCxnSpPr>
              <a:stCxn id="17" idx="3"/>
              <a:endCxn id="9" idx="1"/>
            </p:cNvCxnSpPr>
            <p:nvPr/>
          </p:nvCxnSpPr>
          <p:spPr>
            <a:xfrm rot="10800000">
              <a:off x="6793788" y="5094408"/>
              <a:ext cx="0" cy="935100"/>
            </a:xfrm>
            <a:prstGeom prst="straightConnector1">
              <a:avLst/>
            </a:prstGeom>
            <a:noFill/>
            <a:ln w="57150" cap="flat" cmpd="sng">
              <a:solidFill>
                <a:srgbClr val="B4E3F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664;p32">
              <a:extLst>
                <a:ext uri="{FF2B5EF4-FFF2-40B4-BE49-F238E27FC236}">
                  <a16:creationId xmlns:a16="http://schemas.microsoft.com/office/drawing/2014/main" id="{A2A7693A-7CDC-4BD4-95AB-CACF730F25A6}"/>
                </a:ext>
              </a:extLst>
            </p:cNvPr>
            <p:cNvSpPr/>
            <p:nvPr/>
          </p:nvSpPr>
          <p:spPr>
            <a:xfrm>
              <a:off x="4151562" y="2501567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6B28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 JDBC packages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" name="Google Shape;665;p32">
              <a:extLst>
                <a:ext uri="{FF2B5EF4-FFF2-40B4-BE49-F238E27FC236}">
                  <a16:creationId xmlns:a16="http://schemas.microsoft.com/office/drawing/2014/main" id="{FC94F988-7EB4-4A57-9183-74C39DFF28D5}"/>
                </a:ext>
              </a:extLst>
            </p:cNvPr>
            <p:cNvGrpSpPr/>
            <p:nvPr/>
          </p:nvGrpSpPr>
          <p:grpSpPr>
            <a:xfrm>
              <a:off x="3794371" y="4618939"/>
              <a:ext cx="9404596" cy="358649"/>
              <a:chOff x="833904" y="4773519"/>
              <a:chExt cx="9404596" cy="358649"/>
            </a:xfrm>
          </p:grpSpPr>
          <p:cxnSp>
            <p:nvCxnSpPr>
              <p:cNvPr id="21" name="Google Shape;666;p32">
                <a:extLst>
                  <a:ext uri="{FF2B5EF4-FFF2-40B4-BE49-F238E27FC236}">
                    <a16:creationId xmlns:a16="http://schemas.microsoft.com/office/drawing/2014/main" id="{556D2B10-BEBA-458F-B7D8-8E3B9573145B}"/>
                  </a:ext>
                </a:extLst>
              </p:cNvPr>
              <p:cNvCxnSpPr>
                <a:stCxn id="22" idx="6"/>
                <a:endCxn id="23" idx="2"/>
              </p:cNvCxnSpPr>
              <p:nvPr/>
            </p:nvCxnSpPr>
            <p:spPr>
              <a:xfrm rot="10800000" flipH="1">
                <a:off x="1157072" y="4935184"/>
                <a:ext cx="8758200" cy="354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" name="Google Shape;667;p32">
                <a:extLst>
                  <a:ext uri="{FF2B5EF4-FFF2-40B4-BE49-F238E27FC236}">
                    <a16:creationId xmlns:a16="http://schemas.microsoft.com/office/drawing/2014/main" id="{543723D5-CD29-411C-844B-DDEE42872A52}"/>
                  </a:ext>
                </a:extLst>
              </p:cNvPr>
              <p:cNvSpPr/>
              <p:nvPr/>
            </p:nvSpPr>
            <p:spPr>
              <a:xfrm>
                <a:off x="833904" y="4809000"/>
                <a:ext cx="323168" cy="32316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668;p32">
                <a:extLst>
                  <a:ext uri="{FF2B5EF4-FFF2-40B4-BE49-F238E27FC236}">
                    <a16:creationId xmlns:a16="http://schemas.microsoft.com/office/drawing/2014/main" id="{DB38945A-15C4-4EB1-BC21-CFC17B373D05}"/>
                  </a:ext>
                </a:extLst>
              </p:cNvPr>
              <p:cNvSpPr/>
              <p:nvPr/>
            </p:nvSpPr>
            <p:spPr>
              <a:xfrm>
                <a:off x="9915332" y="4773519"/>
                <a:ext cx="323168" cy="32316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" name="Google Shape;669;p32">
              <a:extLst>
                <a:ext uri="{FF2B5EF4-FFF2-40B4-BE49-F238E27FC236}">
                  <a16:creationId xmlns:a16="http://schemas.microsoft.com/office/drawing/2014/main" id="{CDA1B45C-5BCF-4D48-847A-CFDF7F9CA588}"/>
                </a:ext>
              </a:extLst>
            </p:cNvPr>
            <p:cNvSpPr/>
            <p:nvPr/>
          </p:nvSpPr>
          <p:spPr>
            <a:xfrm>
              <a:off x="4843448" y="4452589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6B28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" name="Google Shape;663;p32">
              <a:extLst>
                <a:ext uri="{FF2B5EF4-FFF2-40B4-BE49-F238E27FC236}">
                  <a16:creationId xmlns:a16="http://schemas.microsoft.com/office/drawing/2014/main" id="{D26181AD-C5BD-43F8-9542-E39E3C01F2DC}"/>
                </a:ext>
              </a:extLst>
            </p:cNvPr>
            <p:cNvSpPr/>
            <p:nvPr/>
          </p:nvSpPr>
          <p:spPr>
            <a:xfrm>
              <a:off x="6430373" y="4367556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B4E3F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670;p32">
              <a:extLst>
                <a:ext uri="{FF2B5EF4-FFF2-40B4-BE49-F238E27FC236}">
                  <a16:creationId xmlns:a16="http://schemas.microsoft.com/office/drawing/2014/main" id="{BBC0CC62-A4A9-4EED-9FF4-0FA85206E56D}"/>
                </a:ext>
              </a:extLst>
            </p:cNvPr>
            <p:cNvSpPr/>
            <p:nvPr/>
          </p:nvSpPr>
          <p:spPr>
            <a:xfrm>
              <a:off x="8017297" y="4367556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A9D18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671;p32">
              <a:extLst>
                <a:ext uri="{FF2B5EF4-FFF2-40B4-BE49-F238E27FC236}">
                  <a16:creationId xmlns:a16="http://schemas.microsoft.com/office/drawing/2014/main" id="{CF34E602-3AD7-43D5-8D26-05D11E6660BC}"/>
                </a:ext>
              </a:extLst>
            </p:cNvPr>
            <p:cNvSpPr/>
            <p:nvPr/>
          </p:nvSpPr>
          <p:spPr>
            <a:xfrm>
              <a:off x="9604221" y="4413334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D96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672;p32">
              <a:extLst>
                <a:ext uri="{FF2B5EF4-FFF2-40B4-BE49-F238E27FC236}">
                  <a16:creationId xmlns:a16="http://schemas.microsoft.com/office/drawing/2014/main" id="{230D3798-8083-44E1-A84F-DE417A7EE7D8}"/>
                </a:ext>
              </a:extLst>
            </p:cNvPr>
            <p:cNvSpPr/>
            <p:nvPr/>
          </p:nvSpPr>
          <p:spPr>
            <a:xfrm>
              <a:off x="11191147" y="4417420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BFBFB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3" name="Google Shape;673;p32">
              <a:extLst>
                <a:ext uri="{FF2B5EF4-FFF2-40B4-BE49-F238E27FC236}">
                  <a16:creationId xmlns:a16="http://schemas.microsoft.com/office/drawing/2014/main" id="{E82F2A0B-54E9-4EEE-9669-A9B3190C5E09}"/>
                </a:ext>
              </a:extLst>
            </p:cNvPr>
            <p:cNvCxnSpPr>
              <a:stCxn id="8" idx="3"/>
              <a:endCxn id="6" idx="1"/>
            </p:cNvCxnSpPr>
            <p:nvPr/>
          </p:nvCxnSpPr>
          <p:spPr>
            <a:xfrm rot="10800000">
              <a:off x="5206863" y="3885289"/>
              <a:ext cx="0" cy="567300"/>
            </a:xfrm>
            <a:prstGeom prst="straightConnector1">
              <a:avLst/>
            </a:prstGeom>
            <a:noFill/>
            <a:ln w="57150" cap="flat" cmpd="sng">
              <a:solidFill>
                <a:srgbClr val="F6B2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674;p32">
              <a:extLst>
                <a:ext uri="{FF2B5EF4-FFF2-40B4-BE49-F238E27FC236}">
                  <a16:creationId xmlns:a16="http://schemas.microsoft.com/office/drawing/2014/main" id="{3849C498-01E9-4406-ADEE-1F2B7A8BEDB1}"/>
                </a:ext>
              </a:extLst>
            </p:cNvPr>
            <p:cNvCxnSpPr>
              <a:stCxn id="10" idx="3"/>
              <a:endCxn id="18" idx="1"/>
            </p:cNvCxnSpPr>
            <p:nvPr/>
          </p:nvCxnSpPr>
          <p:spPr>
            <a:xfrm rot="10800000" flipH="1">
              <a:off x="8380712" y="3880356"/>
              <a:ext cx="1200" cy="487200"/>
            </a:xfrm>
            <a:prstGeom prst="straightConnector1">
              <a:avLst/>
            </a:prstGeom>
            <a:noFill/>
            <a:ln w="57150" cap="flat" cmpd="sng">
              <a:solidFill>
                <a:srgbClr val="A8D08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676;p32">
              <a:extLst>
                <a:ext uri="{FF2B5EF4-FFF2-40B4-BE49-F238E27FC236}">
                  <a16:creationId xmlns:a16="http://schemas.microsoft.com/office/drawing/2014/main" id="{40C956B1-5257-4136-ACD3-389113C91700}"/>
                </a:ext>
              </a:extLst>
            </p:cNvPr>
            <p:cNvCxnSpPr>
              <a:stCxn id="19" idx="3"/>
            </p:cNvCxnSpPr>
            <p:nvPr/>
          </p:nvCxnSpPr>
          <p:spPr>
            <a:xfrm rot="10800000">
              <a:off x="9967637" y="5158008"/>
              <a:ext cx="0" cy="871500"/>
            </a:xfrm>
            <a:prstGeom prst="straightConnector1">
              <a:avLst/>
            </a:prstGeom>
            <a:noFill/>
            <a:ln w="57150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678;p32">
              <a:extLst>
                <a:ext uri="{FF2B5EF4-FFF2-40B4-BE49-F238E27FC236}">
                  <a16:creationId xmlns:a16="http://schemas.microsoft.com/office/drawing/2014/main" id="{BD3D7C69-D247-4962-BCBE-47883E84E165}"/>
                </a:ext>
              </a:extLst>
            </p:cNvPr>
            <p:cNvCxnSpPr>
              <a:stCxn id="12" idx="3"/>
              <a:endCxn id="20" idx="1"/>
            </p:cNvCxnSpPr>
            <p:nvPr/>
          </p:nvCxnSpPr>
          <p:spPr>
            <a:xfrm rot="10800000" flipH="1">
              <a:off x="11554562" y="3880120"/>
              <a:ext cx="2700" cy="537300"/>
            </a:xfrm>
            <a:prstGeom prst="straightConnector1">
              <a:avLst/>
            </a:prstGeom>
            <a:noFill/>
            <a:ln w="571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" name="Google Shape;662;p32">
              <a:extLst>
                <a:ext uri="{FF2B5EF4-FFF2-40B4-BE49-F238E27FC236}">
                  <a16:creationId xmlns:a16="http://schemas.microsoft.com/office/drawing/2014/main" id="{F8B60358-37D1-4A08-8DDE-599DE2A9350A}"/>
                </a:ext>
              </a:extLst>
            </p:cNvPr>
            <p:cNvSpPr/>
            <p:nvPr/>
          </p:nvSpPr>
          <p:spPr>
            <a:xfrm>
              <a:off x="5738487" y="6029508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B4E3F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the JDBC driver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675;p32">
              <a:extLst>
                <a:ext uri="{FF2B5EF4-FFF2-40B4-BE49-F238E27FC236}">
                  <a16:creationId xmlns:a16="http://schemas.microsoft.com/office/drawing/2014/main" id="{C1CFDF6A-A83E-4CEC-AAD1-F4539404B099}"/>
                </a:ext>
              </a:extLst>
            </p:cNvPr>
            <p:cNvSpPr/>
            <p:nvPr/>
          </p:nvSpPr>
          <p:spPr>
            <a:xfrm>
              <a:off x="7326693" y="2496614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Open a connection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677;p32">
              <a:extLst>
                <a:ext uri="{FF2B5EF4-FFF2-40B4-BE49-F238E27FC236}">
                  <a16:creationId xmlns:a16="http://schemas.microsoft.com/office/drawing/2014/main" id="{E2F13054-3D79-42FD-8DDD-D4517123ABBB}"/>
                </a:ext>
              </a:extLst>
            </p:cNvPr>
            <p:cNvSpPr/>
            <p:nvPr/>
          </p:nvSpPr>
          <p:spPr>
            <a:xfrm>
              <a:off x="8912337" y="6029508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 the query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679;p32">
              <a:extLst>
                <a:ext uri="{FF2B5EF4-FFF2-40B4-BE49-F238E27FC236}">
                  <a16:creationId xmlns:a16="http://schemas.microsoft.com/office/drawing/2014/main" id="{0D47BB4B-135A-40E5-A200-2C0825C8BC37}"/>
                </a:ext>
              </a:extLst>
            </p:cNvPr>
            <p:cNvSpPr/>
            <p:nvPr/>
          </p:nvSpPr>
          <p:spPr>
            <a:xfrm>
              <a:off x="10501825" y="2496614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database resources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" name="Google Shape;680;p32">
            <a:extLst>
              <a:ext uri="{FF2B5EF4-FFF2-40B4-BE49-F238E27FC236}">
                <a16:creationId xmlns:a16="http://schemas.microsoft.com/office/drawing/2014/main" id="{0048CC69-2920-45DE-95CD-F9079CD54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Steps to Create a Database</a:t>
            </a:r>
            <a:endParaRPr/>
          </a:p>
        </p:txBody>
      </p:sp>
      <p:sp>
        <p:nvSpPr>
          <p:cNvPr id="25" name="Google Shape;681;p32">
            <a:extLst>
              <a:ext uri="{FF2B5EF4-FFF2-40B4-BE49-F238E27FC236}">
                <a16:creationId xmlns:a16="http://schemas.microsoft.com/office/drawing/2014/main" id="{948EC6F8-5D05-40EE-903A-033DE3B121EA}"/>
              </a:ext>
            </a:extLst>
          </p:cNvPr>
          <p:cNvSpPr/>
          <p:nvPr/>
        </p:nvSpPr>
        <p:spPr>
          <a:xfrm>
            <a:off x="2542550" y="6972155"/>
            <a:ext cx="1106617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is no need to provide a database name while preparing a database URL.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" name="Google Shape;175;p8">
            <a:extLst>
              <a:ext uri="{FF2B5EF4-FFF2-40B4-BE49-F238E27FC236}">
                <a16:creationId xmlns:a16="http://schemas.microsoft.com/office/drawing/2014/main" id="{E454A988-31DF-4589-9D87-F195CC270D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032168" y="863855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415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8;p33">
            <a:extLst>
              <a:ext uri="{FF2B5EF4-FFF2-40B4-BE49-F238E27FC236}">
                <a16:creationId xmlns:a16="http://schemas.microsoft.com/office/drawing/2014/main" id="{AF890B12-BE63-479B-912E-71E483A05C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dirty="0"/>
              <a:t>Create a Database </a:t>
            </a:r>
            <a:endParaRPr dirty="0"/>
          </a:p>
        </p:txBody>
      </p:sp>
      <p:sp>
        <p:nvSpPr>
          <p:cNvPr id="5" name="Google Shape;689;p33">
            <a:extLst>
              <a:ext uri="{FF2B5EF4-FFF2-40B4-BE49-F238E27FC236}">
                <a16:creationId xmlns:a16="http://schemas.microsoft.com/office/drawing/2014/main" id="{44C385AD-937D-4F50-B2F7-A72762331924}"/>
              </a:ext>
            </a:extLst>
          </p:cNvPr>
          <p:cNvSpPr/>
          <p:nvPr/>
        </p:nvSpPr>
        <p:spPr>
          <a:xfrm>
            <a:off x="6722884" y="2915481"/>
            <a:ext cx="8052557" cy="4436726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import java.sql.*;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 JDBC driver name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static final String  JDBC_DriverName = 	"com.mysql.jdbc.Driver";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 URL String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static final String database_URL = 	"jdbc:mysql://localhost";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 Database credentials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static final String  userName = 	“NameOfTheUser";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static final String password = 	"password";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" name="Google Shape;690;p33">
            <a:extLst>
              <a:ext uri="{FF2B5EF4-FFF2-40B4-BE49-F238E27FC236}">
                <a16:creationId xmlns:a16="http://schemas.microsoft.com/office/drawing/2014/main" id="{56664D95-5672-4055-9CC7-7E8B2CF29F55}"/>
              </a:ext>
            </a:extLst>
          </p:cNvPr>
          <p:cNvGrpSpPr/>
          <p:nvPr/>
        </p:nvGrpSpPr>
        <p:grpSpPr>
          <a:xfrm>
            <a:off x="1411550" y="1402666"/>
            <a:ext cx="4288957" cy="6347964"/>
            <a:chOff x="2021523" y="2031316"/>
            <a:chExt cx="4288957" cy="6347964"/>
          </a:xfrm>
        </p:grpSpPr>
        <p:grpSp>
          <p:nvGrpSpPr>
            <p:cNvPr id="7" name="Google Shape;691;p33">
              <a:extLst>
                <a:ext uri="{FF2B5EF4-FFF2-40B4-BE49-F238E27FC236}">
                  <a16:creationId xmlns:a16="http://schemas.microsoft.com/office/drawing/2014/main" id="{DB62C487-47B6-44D9-81BE-6BE27C31AF93}"/>
                </a:ext>
              </a:extLst>
            </p:cNvPr>
            <p:cNvGrpSpPr/>
            <p:nvPr/>
          </p:nvGrpSpPr>
          <p:grpSpPr>
            <a:xfrm>
              <a:off x="2327795" y="2031316"/>
              <a:ext cx="368308" cy="6347964"/>
              <a:chOff x="7984690" y="1935389"/>
              <a:chExt cx="368308" cy="6347964"/>
            </a:xfrm>
          </p:grpSpPr>
          <p:cxnSp>
            <p:nvCxnSpPr>
              <p:cNvPr id="24" name="Google Shape;692;p33">
                <a:extLst>
                  <a:ext uri="{FF2B5EF4-FFF2-40B4-BE49-F238E27FC236}">
                    <a16:creationId xmlns:a16="http://schemas.microsoft.com/office/drawing/2014/main" id="{83DB5E3C-92AF-43A6-BFBD-F4216A307820}"/>
                  </a:ext>
                </a:extLst>
              </p:cNvPr>
              <p:cNvCxnSpPr>
                <a:stCxn id="26" idx="0"/>
                <a:endCxn id="25" idx="4"/>
              </p:cNvCxnSpPr>
              <p:nvPr/>
            </p:nvCxnSpPr>
            <p:spPr>
              <a:xfrm rot="10800000" flipH="1">
                <a:off x="8164690" y="2295353"/>
                <a:ext cx="8400" cy="56280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694;p33">
                <a:extLst>
                  <a:ext uri="{FF2B5EF4-FFF2-40B4-BE49-F238E27FC236}">
                    <a16:creationId xmlns:a16="http://schemas.microsoft.com/office/drawing/2014/main" id="{F4F95BF5-943F-429B-9336-1A17A9FE3032}"/>
                  </a:ext>
                </a:extLst>
              </p:cNvPr>
              <p:cNvSpPr/>
              <p:nvPr/>
            </p:nvSpPr>
            <p:spPr>
              <a:xfrm>
                <a:off x="7992998" y="1935389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693;p33">
                <a:extLst>
                  <a:ext uri="{FF2B5EF4-FFF2-40B4-BE49-F238E27FC236}">
                    <a16:creationId xmlns:a16="http://schemas.microsoft.com/office/drawing/2014/main" id="{B1D4857A-9A9B-4D20-BA99-D2EFB2286648}"/>
                  </a:ext>
                </a:extLst>
              </p:cNvPr>
              <p:cNvSpPr/>
              <p:nvPr/>
            </p:nvSpPr>
            <p:spPr>
              <a:xfrm>
                <a:off x="7984690" y="7923353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" name="Google Shape;695;p33">
              <a:extLst>
                <a:ext uri="{FF2B5EF4-FFF2-40B4-BE49-F238E27FC236}">
                  <a16:creationId xmlns:a16="http://schemas.microsoft.com/office/drawing/2014/main" id="{240996EB-EA5F-4E0B-BB4F-AF36652C97EA}"/>
                </a:ext>
              </a:extLst>
            </p:cNvPr>
            <p:cNvSpPr/>
            <p:nvPr/>
          </p:nvSpPr>
          <p:spPr>
            <a:xfrm>
              <a:off x="2200383" y="2495924"/>
              <a:ext cx="630000" cy="630000"/>
            </a:xfrm>
            <a:prstGeom prst="diamond">
              <a:avLst/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96;p33">
              <a:extLst>
                <a:ext uri="{FF2B5EF4-FFF2-40B4-BE49-F238E27FC236}">
                  <a16:creationId xmlns:a16="http://schemas.microsoft.com/office/drawing/2014/main" id="{0129D765-0584-495C-BEEF-A78CFE60B30B}"/>
                </a:ext>
              </a:extLst>
            </p:cNvPr>
            <p:cNvSpPr/>
            <p:nvPr/>
          </p:nvSpPr>
          <p:spPr>
            <a:xfrm>
              <a:off x="2192795" y="7180064"/>
              <a:ext cx="630000" cy="630000"/>
            </a:xfrm>
            <a:prstGeom prst="diamond">
              <a:avLst/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97;p33">
              <a:extLst>
                <a:ext uri="{FF2B5EF4-FFF2-40B4-BE49-F238E27FC236}">
                  <a16:creationId xmlns:a16="http://schemas.microsoft.com/office/drawing/2014/main" id="{57C2435A-B47E-4258-9BEB-E86487F652B2}"/>
                </a:ext>
              </a:extLst>
            </p:cNvPr>
            <p:cNvSpPr/>
            <p:nvPr/>
          </p:nvSpPr>
          <p:spPr>
            <a:xfrm>
              <a:off x="2196407" y="6009029"/>
              <a:ext cx="630000" cy="630000"/>
            </a:xfrm>
            <a:prstGeom prst="diamond">
              <a:avLst/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98;p33">
              <a:extLst>
                <a:ext uri="{FF2B5EF4-FFF2-40B4-BE49-F238E27FC236}">
                  <a16:creationId xmlns:a16="http://schemas.microsoft.com/office/drawing/2014/main" id="{217AE8B0-9E94-442F-8E2F-D874102EBAF3}"/>
                </a:ext>
              </a:extLst>
            </p:cNvPr>
            <p:cNvSpPr/>
            <p:nvPr/>
          </p:nvSpPr>
          <p:spPr>
            <a:xfrm>
              <a:off x="2200383" y="3666959"/>
              <a:ext cx="630000" cy="630000"/>
            </a:xfrm>
            <a:prstGeom prst="diamond">
              <a:avLst/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99;p33">
              <a:extLst>
                <a:ext uri="{FF2B5EF4-FFF2-40B4-BE49-F238E27FC236}">
                  <a16:creationId xmlns:a16="http://schemas.microsoft.com/office/drawing/2014/main" id="{B19DF5C4-F9B6-43C3-8713-A104E6F45C84}"/>
                </a:ext>
              </a:extLst>
            </p:cNvPr>
            <p:cNvSpPr/>
            <p:nvPr/>
          </p:nvSpPr>
          <p:spPr>
            <a:xfrm>
              <a:off x="2200383" y="4837994"/>
              <a:ext cx="630000" cy="630000"/>
            </a:xfrm>
            <a:prstGeom prst="diamond">
              <a:avLst/>
            </a:prstGeom>
            <a:solidFill>
              <a:srgbClr val="F4B0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00;p33">
              <a:extLst>
                <a:ext uri="{FF2B5EF4-FFF2-40B4-BE49-F238E27FC236}">
                  <a16:creationId xmlns:a16="http://schemas.microsoft.com/office/drawing/2014/main" id="{D5416E3D-E78F-4F0B-A5C0-FAB6A77389F0}"/>
                </a:ext>
              </a:extLst>
            </p:cNvPr>
            <p:cNvSpPr/>
            <p:nvPr/>
          </p:nvSpPr>
          <p:spPr>
            <a:xfrm>
              <a:off x="3538480" y="352713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the JDBC driver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701;p33">
              <a:extLst>
                <a:ext uri="{FF2B5EF4-FFF2-40B4-BE49-F238E27FC236}">
                  <a16:creationId xmlns:a16="http://schemas.microsoft.com/office/drawing/2014/main" id="{95112A14-6F9D-4621-B6B8-0A3F7ADCCD4D}"/>
                </a:ext>
              </a:extLst>
            </p:cNvPr>
            <p:cNvSpPr/>
            <p:nvPr/>
          </p:nvSpPr>
          <p:spPr>
            <a:xfrm>
              <a:off x="3538480" y="5876142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 the query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702;p33">
              <a:extLst>
                <a:ext uri="{FF2B5EF4-FFF2-40B4-BE49-F238E27FC236}">
                  <a16:creationId xmlns:a16="http://schemas.microsoft.com/office/drawing/2014/main" id="{6E4F5557-4841-442C-B449-933442C326B0}"/>
                </a:ext>
              </a:extLst>
            </p:cNvPr>
            <p:cNvSpPr/>
            <p:nvPr/>
          </p:nvSpPr>
          <p:spPr>
            <a:xfrm>
              <a:off x="3538480" y="470510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4B18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Open a connection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703;p33">
              <a:extLst>
                <a:ext uri="{FF2B5EF4-FFF2-40B4-BE49-F238E27FC236}">
                  <a16:creationId xmlns:a16="http://schemas.microsoft.com/office/drawing/2014/main" id="{FF22C899-21C9-4996-B254-D4A48CCEE5AA}"/>
                </a:ext>
              </a:extLst>
            </p:cNvPr>
            <p:cNvSpPr/>
            <p:nvPr/>
          </p:nvSpPr>
          <p:spPr>
            <a:xfrm>
              <a:off x="3538480" y="7044805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database resources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7" name="Google Shape;704;p33">
              <a:extLst>
                <a:ext uri="{FF2B5EF4-FFF2-40B4-BE49-F238E27FC236}">
                  <a16:creationId xmlns:a16="http://schemas.microsoft.com/office/drawing/2014/main" id="{2E595150-40C3-4EEA-909F-A1EF4C0FDF8D}"/>
                </a:ext>
              </a:extLst>
            </p:cNvPr>
            <p:cNvCxnSpPr>
              <a:stCxn id="11" idx="3"/>
              <a:endCxn id="13" idx="2"/>
            </p:cNvCxnSpPr>
            <p:nvPr/>
          </p:nvCxnSpPr>
          <p:spPr>
            <a:xfrm rot="10800000" flipH="1">
              <a:off x="2830383" y="3977459"/>
              <a:ext cx="708000" cy="4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705;p33">
              <a:extLst>
                <a:ext uri="{FF2B5EF4-FFF2-40B4-BE49-F238E27FC236}">
                  <a16:creationId xmlns:a16="http://schemas.microsoft.com/office/drawing/2014/main" id="{9598F3F3-CCEB-4F9C-8144-629622EF332D}"/>
                </a:ext>
              </a:extLst>
            </p:cNvPr>
            <p:cNvCxnSpPr>
              <a:stCxn id="22" idx="2"/>
              <a:endCxn id="8" idx="3"/>
            </p:cNvCxnSpPr>
            <p:nvPr/>
          </p:nvCxnSpPr>
          <p:spPr>
            <a:xfrm flipH="1">
              <a:off x="2830480" y="2799426"/>
              <a:ext cx="708000" cy="11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707;p33">
              <a:extLst>
                <a:ext uri="{FF2B5EF4-FFF2-40B4-BE49-F238E27FC236}">
                  <a16:creationId xmlns:a16="http://schemas.microsoft.com/office/drawing/2014/main" id="{89E0C862-FCB4-4946-8E94-D6E4EDFB0D24}"/>
                </a:ext>
              </a:extLst>
            </p:cNvPr>
            <p:cNvCxnSpPr>
              <a:stCxn id="10" idx="3"/>
              <a:endCxn id="14" idx="2"/>
            </p:cNvCxnSpPr>
            <p:nvPr/>
          </p:nvCxnSpPr>
          <p:spPr>
            <a:xfrm>
              <a:off x="2826407" y="6324029"/>
              <a:ext cx="7122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708;p33">
              <a:extLst>
                <a:ext uri="{FF2B5EF4-FFF2-40B4-BE49-F238E27FC236}">
                  <a16:creationId xmlns:a16="http://schemas.microsoft.com/office/drawing/2014/main" id="{61229C0A-8A73-49D3-89ED-2E5E900225F9}"/>
                </a:ext>
              </a:extLst>
            </p:cNvPr>
            <p:cNvCxnSpPr>
              <a:stCxn id="15" idx="2"/>
              <a:endCxn id="12" idx="3"/>
            </p:cNvCxnSpPr>
            <p:nvPr/>
          </p:nvCxnSpPr>
          <p:spPr>
            <a:xfrm rot="10800000">
              <a:off x="2830480" y="5152966"/>
              <a:ext cx="7080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709;p33">
              <a:extLst>
                <a:ext uri="{FF2B5EF4-FFF2-40B4-BE49-F238E27FC236}">
                  <a16:creationId xmlns:a16="http://schemas.microsoft.com/office/drawing/2014/main" id="{B3A0018D-B179-462E-BE33-7C4E091B5338}"/>
                </a:ext>
              </a:extLst>
            </p:cNvPr>
            <p:cNvCxnSpPr>
              <a:stCxn id="9" idx="3"/>
              <a:endCxn id="16" idx="2"/>
            </p:cNvCxnSpPr>
            <p:nvPr/>
          </p:nvCxnSpPr>
          <p:spPr>
            <a:xfrm>
              <a:off x="2822795" y="7495064"/>
              <a:ext cx="715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706;p33">
              <a:extLst>
                <a:ext uri="{FF2B5EF4-FFF2-40B4-BE49-F238E27FC236}">
                  <a16:creationId xmlns:a16="http://schemas.microsoft.com/office/drawing/2014/main" id="{D3D29CD1-1D47-4266-84A3-A1C95DD23523}"/>
                </a:ext>
              </a:extLst>
            </p:cNvPr>
            <p:cNvSpPr/>
            <p:nvPr/>
          </p:nvSpPr>
          <p:spPr>
            <a:xfrm>
              <a:off x="3538480" y="234916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 JDBC packages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710;p33">
              <a:extLst>
                <a:ext uri="{FF2B5EF4-FFF2-40B4-BE49-F238E27FC236}">
                  <a16:creationId xmlns:a16="http://schemas.microsoft.com/office/drawing/2014/main" id="{A21E2B80-E7E3-44F2-A782-49AF0E472E84}"/>
                </a:ext>
              </a:extLst>
            </p:cNvPr>
            <p:cNvSpPr/>
            <p:nvPr/>
          </p:nvSpPr>
          <p:spPr>
            <a:xfrm>
              <a:off x="2021523" y="3527136"/>
              <a:ext cx="4288957" cy="4440159"/>
            </a:xfrm>
            <a:prstGeom prst="rect">
              <a:avLst/>
            </a:prstGeom>
            <a:solidFill>
              <a:srgbClr val="D8D8D8">
                <a:alpha val="49411"/>
              </a:srgbClr>
            </a:solidFill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711;p33">
            <a:extLst>
              <a:ext uri="{FF2B5EF4-FFF2-40B4-BE49-F238E27FC236}">
                <a16:creationId xmlns:a16="http://schemas.microsoft.com/office/drawing/2014/main" id="{1211652A-B41F-4F0D-83A2-F7A39D31C892}"/>
              </a:ext>
            </a:extLst>
          </p:cNvPr>
          <p:cNvSpPr/>
          <p:nvPr/>
        </p:nvSpPr>
        <p:spPr>
          <a:xfrm>
            <a:off x="9634199" y="2001772"/>
            <a:ext cx="2229925" cy="725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Sample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175;p8">
            <a:extLst>
              <a:ext uri="{FF2B5EF4-FFF2-40B4-BE49-F238E27FC236}">
                <a16:creationId xmlns:a16="http://schemas.microsoft.com/office/drawing/2014/main" id="{EFE5C8FB-88D2-443E-B81B-AE27EAE1B0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157456" y="865980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0017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18;p34">
            <a:extLst>
              <a:ext uri="{FF2B5EF4-FFF2-40B4-BE49-F238E27FC236}">
                <a16:creationId xmlns:a16="http://schemas.microsoft.com/office/drawing/2014/main" id="{3BAB8F35-148C-4CA3-AB35-190CDD698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Create a Database </a:t>
            </a:r>
            <a:endParaRPr/>
          </a:p>
        </p:txBody>
      </p:sp>
      <p:sp>
        <p:nvSpPr>
          <p:cNvPr id="5" name="Google Shape;719;p34">
            <a:extLst>
              <a:ext uri="{FF2B5EF4-FFF2-40B4-BE49-F238E27FC236}">
                <a16:creationId xmlns:a16="http://schemas.microsoft.com/office/drawing/2014/main" id="{EB9C4719-EAE1-49C2-9373-7C7DE4BCAF46}"/>
              </a:ext>
            </a:extLst>
          </p:cNvPr>
          <p:cNvSpPr/>
          <p:nvPr/>
        </p:nvSpPr>
        <p:spPr>
          <a:xfrm>
            <a:off x="6834275" y="3978750"/>
            <a:ext cx="8052600" cy="2390400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Class.forName("com.mysql.jdbc.Driver"); </a:t>
            </a:r>
            <a:b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" name="Google Shape;720;p34">
            <a:extLst>
              <a:ext uri="{FF2B5EF4-FFF2-40B4-BE49-F238E27FC236}">
                <a16:creationId xmlns:a16="http://schemas.microsoft.com/office/drawing/2014/main" id="{6F33C9A8-92C1-404C-AF76-9C6DD3621B13}"/>
              </a:ext>
            </a:extLst>
          </p:cNvPr>
          <p:cNvGrpSpPr/>
          <p:nvPr/>
        </p:nvGrpSpPr>
        <p:grpSpPr>
          <a:xfrm>
            <a:off x="1411550" y="1262307"/>
            <a:ext cx="4288957" cy="6488323"/>
            <a:chOff x="2021523" y="1890957"/>
            <a:chExt cx="4288957" cy="6488323"/>
          </a:xfrm>
        </p:grpSpPr>
        <p:grpSp>
          <p:nvGrpSpPr>
            <p:cNvPr id="7" name="Google Shape;721;p34">
              <a:extLst>
                <a:ext uri="{FF2B5EF4-FFF2-40B4-BE49-F238E27FC236}">
                  <a16:creationId xmlns:a16="http://schemas.microsoft.com/office/drawing/2014/main" id="{DF8C61CA-9CA5-4799-8763-A70BF0624B3D}"/>
                </a:ext>
              </a:extLst>
            </p:cNvPr>
            <p:cNvGrpSpPr/>
            <p:nvPr/>
          </p:nvGrpSpPr>
          <p:grpSpPr>
            <a:xfrm>
              <a:off x="2327795" y="1890957"/>
              <a:ext cx="367588" cy="6488323"/>
              <a:chOff x="7984690" y="1795030"/>
              <a:chExt cx="367588" cy="6488323"/>
            </a:xfrm>
          </p:grpSpPr>
          <p:cxnSp>
            <p:nvCxnSpPr>
              <p:cNvPr id="24" name="Google Shape;722;p34">
                <a:extLst>
                  <a:ext uri="{FF2B5EF4-FFF2-40B4-BE49-F238E27FC236}">
                    <a16:creationId xmlns:a16="http://schemas.microsoft.com/office/drawing/2014/main" id="{6ADC435F-EBFB-4B75-88B6-73F55719A8EA}"/>
                  </a:ext>
                </a:extLst>
              </p:cNvPr>
              <p:cNvCxnSpPr>
                <a:stCxn id="26" idx="0"/>
                <a:endCxn id="25" idx="4"/>
              </p:cNvCxnSpPr>
              <p:nvPr/>
            </p:nvCxnSpPr>
            <p:spPr>
              <a:xfrm rot="10800000" flipH="1">
                <a:off x="8164690" y="2154953"/>
                <a:ext cx="7500" cy="57684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724;p34">
                <a:extLst>
                  <a:ext uri="{FF2B5EF4-FFF2-40B4-BE49-F238E27FC236}">
                    <a16:creationId xmlns:a16="http://schemas.microsoft.com/office/drawing/2014/main" id="{0F7E545A-BEB3-48BB-8B48-648F1DBAE97F}"/>
                  </a:ext>
                </a:extLst>
              </p:cNvPr>
              <p:cNvSpPr/>
              <p:nvPr/>
            </p:nvSpPr>
            <p:spPr>
              <a:xfrm>
                <a:off x="7992278" y="1795030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723;p34">
                <a:extLst>
                  <a:ext uri="{FF2B5EF4-FFF2-40B4-BE49-F238E27FC236}">
                    <a16:creationId xmlns:a16="http://schemas.microsoft.com/office/drawing/2014/main" id="{9913B99C-6A7F-4BF8-A54F-DF0145D5A202}"/>
                  </a:ext>
                </a:extLst>
              </p:cNvPr>
              <p:cNvSpPr/>
              <p:nvPr/>
            </p:nvSpPr>
            <p:spPr>
              <a:xfrm>
                <a:off x="7984690" y="7923353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" name="Google Shape;725;p34">
              <a:extLst>
                <a:ext uri="{FF2B5EF4-FFF2-40B4-BE49-F238E27FC236}">
                  <a16:creationId xmlns:a16="http://schemas.microsoft.com/office/drawing/2014/main" id="{7F190C37-ADA0-4571-AA44-D059E68EEB17}"/>
                </a:ext>
              </a:extLst>
            </p:cNvPr>
            <p:cNvSpPr/>
            <p:nvPr/>
          </p:nvSpPr>
          <p:spPr>
            <a:xfrm>
              <a:off x="2200383" y="2495924"/>
              <a:ext cx="630000" cy="630000"/>
            </a:xfrm>
            <a:prstGeom prst="diamond">
              <a:avLst/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26;p34">
              <a:extLst>
                <a:ext uri="{FF2B5EF4-FFF2-40B4-BE49-F238E27FC236}">
                  <a16:creationId xmlns:a16="http://schemas.microsoft.com/office/drawing/2014/main" id="{85218F89-CE3D-484D-846D-91900277CBC2}"/>
                </a:ext>
              </a:extLst>
            </p:cNvPr>
            <p:cNvSpPr/>
            <p:nvPr/>
          </p:nvSpPr>
          <p:spPr>
            <a:xfrm>
              <a:off x="2192795" y="7180064"/>
              <a:ext cx="630000" cy="630000"/>
            </a:xfrm>
            <a:prstGeom prst="diamond">
              <a:avLst/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727;p34">
              <a:extLst>
                <a:ext uri="{FF2B5EF4-FFF2-40B4-BE49-F238E27FC236}">
                  <a16:creationId xmlns:a16="http://schemas.microsoft.com/office/drawing/2014/main" id="{8A89098D-CCED-4C13-9454-96D4973ED295}"/>
                </a:ext>
              </a:extLst>
            </p:cNvPr>
            <p:cNvSpPr/>
            <p:nvPr/>
          </p:nvSpPr>
          <p:spPr>
            <a:xfrm>
              <a:off x="2196407" y="6009029"/>
              <a:ext cx="630000" cy="630000"/>
            </a:xfrm>
            <a:prstGeom prst="diamond">
              <a:avLst/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728;p34">
              <a:extLst>
                <a:ext uri="{FF2B5EF4-FFF2-40B4-BE49-F238E27FC236}">
                  <a16:creationId xmlns:a16="http://schemas.microsoft.com/office/drawing/2014/main" id="{A77159B2-902A-432C-91E4-A608DD3700E6}"/>
                </a:ext>
              </a:extLst>
            </p:cNvPr>
            <p:cNvSpPr/>
            <p:nvPr/>
          </p:nvSpPr>
          <p:spPr>
            <a:xfrm>
              <a:off x="2200383" y="3666959"/>
              <a:ext cx="630000" cy="630000"/>
            </a:xfrm>
            <a:prstGeom prst="diamond">
              <a:avLst/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29;p34">
              <a:extLst>
                <a:ext uri="{FF2B5EF4-FFF2-40B4-BE49-F238E27FC236}">
                  <a16:creationId xmlns:a16="http://schemas.microsoft.com/office/drawing/2014/main" id="{FA6CA9CA-26D6-45FB-A708-6F3C3CD6E1E2}"/>
                </a:ext>
              </a:extLst>
            </p:cNvPr>
            <p:cNvSpPr/>
            <p:nvPr/>
          </p:nvSpPr>
          <p:spPr>
            <a:xfrm>
              <a:off x="2200383" y="4837994"/>
              <a:ext cx="630000" cy="630000"/>
            </a:xfrm>
            <a:prstGeom prst="diamond">
              <a:avLst/>
            </a:prstGeom>
            <a:solidFill>
              <a:srgbClr val="F4B0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30;p34">
              <a:extLst>
                <a:ext uri="{FF2B5EF4-FFF2-40B4-BE49-F238E27FC236}">
                  <a16:creationId xmlns:a16="http://schemas.microsoft.com/office/drawing/2014/main" id="{7BA74553-342E-4AA6-9A8D-8B8D974FB89F}"/>
                </a:ext>
              </a:extLst>
            </p:cNvPr>
            <p:cNvSpPr/>
            <p:nvPr/>
          </p:nvSpPr>
          <p:spPr>
            <a:xfrm>
              <a:off x="3538480" y="352713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the JDBC driver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731;p34">
              <a:extLst>
                <a:ext uri="{FF2B5EF4-FFF2-40B4-BE49-F238E27FC236}">
                  <a16:creationId xmlns:a16="http://schemas.microsoft.com/office/drawing/2014/main" id="{A4B8CA38-13B5-4464-BFC8-54F510BB3405}"/>
                </a:ext>
              </a:extLst>
            </p:cNvPr>
            <p:cNvSpPr/>
            <p:nvPr/>
          </p:nvSpPr>
          <p:spPr>
            <a:xfrm>
              <a:off x="3538480" y="5876142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 the query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732;p34">
              <a:extLst>
                <a:ext uri="{FF2B5EF4-FFF2-40B4-BE49-F238E27FC236}">
                  <a16:creationId xmlns:a16="http://schemas.microsoft.com/office/drawing/2014/main" id="{3FDCF5CC-2C0D-4B32-B01C-B2A514846662}"/>
                </a:ext>
              </a:extLst>
            </p:cNvPr>
            <p:cNvSpPr/>
            <p:nvPr/>
          </p:nvSpPr>
          <p:spPr>
            <a:xfrm>
              <a:off x="3538480" y="470510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4B18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Open a connection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733;p34">
              <a:extLst>
                <a:ext uri="{FF2B5EF4-FFF2-40B4-BE49-F238E27FC236}">
                  <a16:creationId xmlns:a16="http://schemas.microsoft.com/office/drawing/2014/main" id="{172E1F13-21A2-434B-A716-84E6F7A7B3CD}"/>
                </a:ext>
              </a:extLst>
            </p:cNvPr>
            <p:cNvSpPr/>
            <p:nvPr/>
          </p:nvSpPr>
          <p:spPr>
            <a:xfrm>
              <a:off x="3538480" y="7044805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database resources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7" name="Google Shape;734;p34">
              <a:extLst>
                <a:ext uri="{FF2B5EF4-FFF2-40B4-BE49-F238E27FC236}">
                  <a16:creationId xmlns:a16="http://schemas.microsoft.com/office/drawing/2014/main" id="{2147129A-B448-42CA-ABA7-DF007C198474}"/>
                </a:ext>
              </a:extLst>
            </p:cNvPr>
            <p:cNvCxnSpPr>
              <a:stCxn id="11" idx="3"/>
              <a:endCxn id="13" idx="2"/>
            </p:cNvCxnSpPr>
            <p:nvPr/>
          </p:nvCxnSpPr>
          <p:spPr>
            <a:xfrm rot="10800000" flipH="1">
              <a:off x="2830383" y="3977459"/>
              <a:ext cx="708000" cy="4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735;p34">
              <a:extLst>
                <a:ext uri="{FF2B5EF4-FFF2-40B4-BE49-F238E27FC236}">
                  <a16:creationId xmlns:a16="http://schemas.microsoft.com/office/drawing/2014/main" id="{C702D0D5-4A39-4BA3-8D1D-88045596199C}"/>
                </a:ext>
              </a:extLst>
            </p:cNvPr>
            <p:cNvCxnSpPr>
              <a:stCxn id="22" idx="2"/>
              <a:endCxn id="8" idx="3"/>
            </p:cNvCxnSpPr>
            <p:nvPr/>
          </p:nvCxnSpPr>
          <p:spPr>
            <a:xfrm flipH="1">
              <a:off x="2830480" y="2799426"/>
              <a:ext cx="708000" cy="11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737;p34">
              <a:extLst>
                <a:ext uri="{FF2B5EF4-FFF2-40B4-BE49-F238E27FC236}">
                  <a16:creationId xmlns:a16="http://schemas.microsoft.com/office/drawing/2014/main" id="{882048C5-E3B3-4806-B74D-5553991685BA}"/>
                </a:ext>
              </a:extLst>
            </p:cNvPr>
            <p:cNvCxnSpPr>
              <a:stCxn id="10" idx="3"/>
              <a:endCxn id="14" idx="2"/>
            </p:cNvCxnSpPr>
            <p:nvPr/>
          </p:nvCxnSpPr>
          <p:spPr>
            <a:xfrm>
              <a:off x="2826407" y="6324029"/>
              <a:ext cx="7122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738;p34">
              <a:extLst>
                <a:ext uri="{FF2B5EF4-FFF2-40B4-BE49-F238E27FC236}">
                  <a16:creationId xmlns:a16="http://schemas.microsoft.com/office/drawing/2014/main" id="{F69DF51F-503B-4C02-B953-BA636D837AB5}"/>
                </a:ext>
              </a:extLst>
            </p:cNvPr>
            <p:cNvCxnSpPr>
              <a:stCxn id="15" idx="2"/>
              <a:endCxn id="12" idx="3"/>
            </p:cNvCxnSpPr>
            <p:nvPr/>
          </p:nvCxnSpPr>
          <p:spPr>
            <a:xfrm rot="10800000">
              <a:off x="2830480" y="5152966"/>
              <a:ext cx="7080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739;p34">
              <a:extLst>
                <a:ext uri="{FF2B5EF4-FFF2-40B4-BE49-F238E27FC236}">
                  <a16:creationId xmlns:a16="http://schemas.microsoft.com/office/drawing/2014/main" id="{F4943397-1303-4173-A65B-C7D687C4C569}"/>
                </a:ext>
              </a:extLst>
            </p:cNvPr>
            <p:cNvCxnSpPr>
              <a:stCxn id="9" idx="3"/>
              <a:endCxn id="16" idx="2"/>
            </p:cNvCxnSpPr>
            <p:nvPr/>
          </p:nvCxnSpPr>
          <p:spPr>
            <a:xfrm>
              <a:off x="2822795" y="7495064"/>
              <a:ext cx="715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736;p34">
              <a:extLst>
                <a:ext uri="{FF2B5EF4-FFF2-40B4-BE49-F238E27FC236}">
                  <a16:creationId xmlns:a16="http://schemas.microsoft.com/office/drawing/2014/main" id="{2DFD4E31-1425-477B-B8F9-0D13D4707986}"/>
                </a:ext>
              </a:extLst>
            </p:cNvPr>
            <p:cNvSpPr/>
            <p:nvPr/>
          </p:nvSpPr>
          <p:spPr>
            <a:xfrm>
              <a:off x="3538480" y="234916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 JDBC packages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740;p34">
              <a:extLst>
                <a:ext uri="{FF2B5EF4-FFF2-40B4-BE49-F238E27FC236}">
                  <a16:creationId xmlns:a16="http://schemas.microsoft.com/office/drawing/2014/main" id="{C5F6B6BC-42B1-4CBD-9E38-1123ACF598CB}"/>
                </a:ext>
              </a:extLst>
            </p:cNvPr>
            <p:cNvSpPr/>
            <p:nvPr/>
          </p:nvSpPr>
          <p:spPr>
            <a:xfrm>
              <a:off x="2021523" y="4705107"/>
              <a:ext cx="4288957" cy="3258755"/>
            </a:xfrm>
            <a:prstGeom prst="rect">
              <a:avLst/>
            </a:prstGeom>
            <a:solidFill>
              <a:srgbClr val="D8D8D8">
                <a:alpha val="49411"/>
              </a:srgbClr>
            </a:solidFill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741;p34">
            <a:extLst>
              <a:ext uri="{FF2B5EF4-FFF2-40B4-BE49-F238E27FC236}">
                <a16:creationId xmlns:a16="http://schemas.microsoft.com/office/drawing/2014/main" id="{61ACDD78-F16F-422F-BBAC-BD818A0E501E}"/>
              </a:ext>
            </a:extLst>
          </p:cNvPr>
          <p:cNvSpPr/>
          <p:nvPr/>
        </p:nvSpPr>
        <p:spPr>
          <a:xfrm>
            <a:off x="1411549" y="1712431"/>
            <a:ext cx="4288957" cy="915539"/>
          </a:xfrm>
          <a:prstGeom prst="rect">
            <a:avLst/>
          </a:prstGeom>
          <a:solidFill>
            <a:srgbClr val="D8D8D8">
              <a:alpha val="49411"/>
            </a:srgbClr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742;p34">
            <a:extLst>
              <a:ext uri="{FF2B5EF4-FFF2-40B4-BE49-F238E27FC236}">
                <a16:creationId xmlns:a16="http://schemas.microsoft.com/office/drawing/2014/main" id="{A20CDDDF-B4C5-44D8-9A90-1E892DC7FBE6}"/>
              </a:ext>
            </a:extLst>
          </p:cNvPr>
          <p:cNvSpPr/>
          <p:nvPr/>
        </p:nvSpPr>
        <p:spPr>
          <a:xfrm>
            <a:off x="9745583" y="3008162"/>
            <a:ext cx="2229925" cy="725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Sample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175;p8">
            <a:extLst>
              <a:ext uri="{FF2B5EF4-FFF2-40B4-BE49-F238E27FC236}">
                <a16:creationId xmlns:a16="http://schemas.microsoft.com/office/drawing/2014/main" id="{6555107C-884A-4B4B-BEEB-E5D67A1CEE1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333302" y="861801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084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1;p126">
            <a:extLst>
              <a:ext uri="{FF2B5EF4-FFF2-40B4-BE49-F238E27FC236}">
                <a16:creationId xmlns:a16="http://schemas.microsoft.com/office/drawing/2014/main" id="{CE1FD527-EAFD-4086-8AEC-3818912A6E59}"/>
              </a:ext>
            </a:extLst>
          </p:cNvPr>
          <p:cNvSpPr txBox="1"/>
          <p:nvPr/>
        </p:nvSpPr>
        <p:spPr>
          <a:xfrm>
            <a:off x="3516484" y="2263664"/>
            <a:ext cx="4362900" cy="5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Course(s):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SQL Training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5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212;p126">
            <a:extLst>
              <a:ext uri="{FF2B5EF4-FFF2-40B4-BE49-F238E27FC236}">
                <a16:creationId xmlns:a16="http://schemas.microsoft.com/office/drawing/2014/main" id="{C7046684-E16D-4C58-ADA5-335C909224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58152" y="3306439"/>
            <a:ext cx="2531119" cy="2531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877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9;p35">
            <a:extLst>
              <a:ext uri="{FF2B5EF4-FFF2-40B4-BE49-F238E27FC236}">
                <a16:creationId xmlns:a16="http://schemas.microsoft.com/office/drawing/2014/main" id="{37A61A13-29E4-42D3-B74F-88E53C910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Create a Database </a:t>
            </a:r>
            <a:endParaRPr/>
          </a:p>
        </p:txBody>
      </p:sp>
      <p:sp>
        <p:nvSpPr>
          <p:cNvPr id="5" name="Google Shape;750;p35">
            <a:extLst>
              <a:ext uri="{FF2B5EF4-FFF2-40B4-BE49-F238E27FC236}">
                <a16:creationId xmlns:a16="http://schemas.microsoft.com/office/drawing/2014/main" id="{6768C9C6-88D3-4E0F-BF79-1BB860C58A8F}"/>
              </a:ext>
            </a:extLst>
          </p:cNvPr>
          <p:cNvSpPr/>
          <p:nvPr/>
        </p:nvSpPr>
        <p:spPr>
          <a:xfrm>
            <a:off x="6834268" y="3978745"/>
            <a:ext cx="8133158" cy="2572669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Connection connect = 	DriverManager.getConnection(database_URL, 	userName, password); 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" name="Google Shape;751;p35">
            <a:extLst>
              <a:ext uri="{FF2B5EF4-FFF2-40B4-BE49-F238E27FC236}">
                <a16:creationId xmlns:a16="http://schemas.microsoft.com/office/drawing/2014/main" id="{2E33F3BA-3609-464C-AFDF-299831BB0DD8}"/>
              </a:ext>
            </a:extLst>
          </p:cNvPr>
          <p:cNvGrpSpPr/>
          <p:nvPr/>
        </p:nvGrpSpPr>
        <p:grpSpPr>
          <a:xfrm>
            <a:off x="1411550" y="1291293"/>
            <a:ext cx="4288957" cy="6459337"/>
            <a:chOff x="2021523" y="1919943"/>
            <a:chExt cx="4288957" cy="6459337"/>
          </a:xfrm>
        </p:grpSpPr>
        <p:grpSp>
          <p:nvGrpSpPr>
            <p:cNvPr id="7" name="Google Shape;752;p35">
              <a:extLst>
                <a:ext uri="{FF2B5EF4-FFF2-40B4-BE49-F238E27FC236}">
                  <a16:creationId xmlns:a16="http://schemas.microsoft.com/office/drawing/2014/main" id="{D33E5CAE-0647-4A0B-951E-3C2627843A39}"/>
                </a:ext>
              </a:extLst>
            </p:cNvPr>
            <p:cNvGrpSpPr/>
            <p:nvPr/>
          </p:nvGrpSpPr>
          <p:grpSpPr>
            <a:xfrm>
              <a:off x="2327795" y="1919943"/>
              <a:ext cx="368308" cy="6459337"/>
              <a:chOff x="7984690" y="1824016"/>
              <a:chExt cx="368308" cy="6459337"/>
            </a:xfrm>
          </p:grpSpPr>
          <p:cxnSp>
            <p:nvCxnSpPr>
              <p:cNvPr id="24" name="Google Shape;753;p35">
                <a:extLst>
                  <a:ext uri="{FF2B5EF4-FFF2-40B4-BE49-F238E27FC236}">
                    <a16:creationId xmlns:a16="http://schemas.microsoft.com/office/drawing/2014/main" id="{2EB62171-5792-4592-96AC-2432342BAB38}"/>
                  </a:ext>
                </a:extLst>
              </p:cNvPr>
              <p:cNvCxnSpPr>
                <a:stCxn id="26" idx="0"/>
                <a:endCxn id="25" idx="4"/>
              </p:cNvCxnSpPr>
              <p:nvPr/>
            </p:nvCxnSpPr>
            <p:spPr>
              <a:xfrm rot="10800000" flipH="1">
                <a:off x="8164690" y="2184053"/>
                <a:ext cx="8400" cy="57393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755;p35">
                <a:extLst>
                  <a:ext uri="{FF2B5EF4-FFF2-40B4-BE49-F238E27FC236}">
                    <a16:creationId xmlns:a16="http://schemas.microsoft.com/office/drawing/2014/main" id="{92DA31F9-6AE5-46E3-9739-053A040727C5}"/>
                  </a:ext>
                </a:extLst>
              </p:cNvPr>
              <p:cNvSpPr/>
              <p:nvPr/>
            </p:nvSpPr>
            <p:spPr>
              <a:xfrm>
                <a:off x="7992998" y="1824016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754;p35">
                <a:extLst>
                  <a:ext uri="{FF2B5EF4-FFF2-40B4-BE49-F238E27FC236}">
                    <a16:creationId xmlns:a16="http://schemas.microsoft.com/office/drawing/2014/main" id="{0289103F-5418-4C47-A8A2-18F0055A8B4A}"/>
                  </a:ext>
                </a:extLst>
              </p:cNvPr>
              <p:cNvSpPr/>
              <p:nvPr/>
            </p:nvSpPr>
            <p:spPr>
              <a:xfrm>
                <a:off x="7984690" y="7923353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" name="Google Shape;756;p35">
              <a:extLst>
                <a:ext uri="{FF2B5EF4-FFF2-40B4-BE49-F238E27FC236}">
                  <a16:creationId xmlns:a16="http://schemas.microsoft.com/office/drawing/2014/main" id="{005DC2CE-8F38-4EAB-B85B-A41AAC8AC1A3}"/>
                </a:ext>
              </a:extLst>
            </p:cNvPr>
            <p:cNvSpPr/>
            <p:nvPr/>
          </p:nvSpPr>
          <p:spPr>
            <a:xfrm>
              <a:off x="2200383" y="2495924"/>
              <a:ext cx="630000" cy="630000"/>
            </a:xfrm>
            <a:prstGeom prst="diamond">
              <a:avLst/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57;p35">
              <a:extLst>
                <a:ext uri="{FF2B5EF4-FFF2-40B4-BE49-F238E27FC236}">
                  <a16:creationId xmlns:a16="http://schemas.microsoft.com/office/drawing/2014/main" id="{F6C50A5A-6E12-46E9-B4DC-4C02CF743EAF}"/>
                </a:ext>
              </a:extLst>
            </p:cNvPr>
            <p:cNvSpPr/>
            <p:nvPr/>
          </p:nvSpPr>
          <p:spPr>
            <a:xfrm>
              <a:off x="2192795" y="7180064"/>
              <a:ext cx="630000" cy="630000"/>
            </a:xfrm>
            <a:prstGeom prst="diamond">
              <a:avLst/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758;p35">
              <a:extLst>
                <a:ext uri="{FF2B5EF4-FFF2-40B4-BE49-F238E27FC236}">
                  <a16:creationId xmlns:a16="http://schemas.microsoft.com/office/drawing/2014/main" id="{EA50C917-78CA-4618-AA22-C3E1A0CAEBBB}"/>
                </a:ext>
              </a:extLst>
            </p:cNvPr>
            <p:cNvSpPr/>
            <p:nvPr/>
          </p:nvSpPr>
          <p:spPr>
            <a:xfrm>
              <a:off x="2196407" y="6009029"/>
              <a:ext cx="630000" cy="630000"/>
            </a:xfrm>
            <a:prstGeom prst="diamond">
              <a:avLst/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759;p35">
              <a:extLst>
                <a:ext uri="{FF2B5EF4-FFF2-40B4-BE49-F238E27FC236}">
                  <a16:creationId xmlns:a16="http://schemas.microsoft.com/office/drawing/2014/main" id="{49D2A798-3758-472C-9B81-B8AA88CD9BD4}"/>
                </a:ext>
              </a:extLst>
            </p:cNvPr>
            <p:cNvSpPr/>
            <p:nvPr/>
          </p:nvSpPr>
          <p:spPr>
            <a:xfrm>
              <a:off x="2200383" y="3666959"/>
              <a:ext cx="630000" cy="630000"/>
            </a:xfrm>
            <a:prstGeom prst="diamond">
              <a:avLst/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60;p35">
              <a:extLst>
                <a:ext uri="{FF2B5EF4-FFF2-40B4-BE49-F238E27FC236}">
                  <a16:creationId xmlns:a16="http://schemas.microsoft.com/office/drawing/2014/main" id="{FA7B81E2-FE05-4273-8C14-94CC2812220A}"/>
                </a:ext>
              </a:extLst>
            </p:cNvPr>
            <p:cNvSpPr/>
            <p:nvPr/>
          </p:nvSpPr>
          <p:spPr>
            <a:xfrm>
              <a:off x="2200383" y="4837994"/>
              <a:ext cx="630000" cy="630000"/>
            </a:xfrm>
            <a:prstGeom prst="diamond">
              <a:avLst/>
            </a:prstGeom>
            <a:solidFill>
              <a:srgbClr val="F4B0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61;p35">
              <a:extLst>
                <a:ext uri="{FF2B5EF4-FFF2-40B4-BE49-F238E27FC236}">
                  <a16:creationId xmlns:a16="http://schemas.microsoft.com/office/drawing/2014/main" id="{42A1C759-0541-41E6-B307-B1813F61D3F9}"/>
                </a:ext>
              </a:extLst>
            </p:cNvPr>
            <p:cNvSpPr/>
            <p:nvPr/>
          </p:nvSpPr>
          <p:spPr>
            <a:xfrm>
              <a:off x="3538480" y="352713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the JDBC driver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762;p35">
              <a:extLst>
                <a:ext uri="{FF2B5EF4-FFF2-40B4-BE49-F238E27FC236}">
                  <a16:creationId xmlns:a16="http://schemas.microsoft.com/office/drawing/2014/main" id="{51796CAA-D3A4-44F0-A859-9ADC3105824B}"/>
                </a:ext>
              </a:extLst>
            </p:cNvPr>
            <p:cNvSpPr/>
            <p:nvPr/>
          </p:nvSpPr>
          <p:spPr>
            <a:xfrm>
              <a:off x="3538480" y="5876142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 the query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763;p35">
              <a:extLst>
                <a:ext uri="{FF2B5EF4-FFF2-40B4-BE49-F238E27FC236}">
                  <a16:creationId xmlns:a16="http://schemas.microsoft.com/office/drawing/2014/main" id="{1AD4E591-89DD-4261-AB40-DBC9005342E9}"/>
                </a:ext>
              </a:extLst>
            </p:cNvPr>
            <p:cNvSpPr/>
            <p:nvPr/>
          </p:nvSpPr>
          <p:spPr>
            <a:xfrm>
              <a:off x="3538480" y="470510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4B18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Open a connection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764;p35">
              <a:extLst>
                <a:ext uri="{FF2B5EF4-FFF2-40B4-BE49-F238E27FC236}">
                  <a16:creationId xmlns:a16="http://schemas.microsoft.com/office/drawing/2014/main" id="{7FF0E1E4-C90D-4235-BB32-DEE870C74B89}"/>
                </a:ext>
              </a:extLst>
            </p:cNvPr>
            <p:cNvSpPr/>
            <p:nvPr/>
          </p:nvSpPr>
          <p:spPr>
            <a:xfrm>
              <a:off x="3538480" y="7044805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database resources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7" name="Google Shape;765;p35">
              <a:extLst>
                <a:ext uri="{FF2B5EF4-FFF2-40B4-BE49-F238E27FC236}">
                  <a16:creationId xmlns:a16="http://schemas.microsoft.com/office/drawing/2014/main" id="{A4BF9237-6C6C-4C1C-9C81-B3F33DD61CE5}"/>
                </a:ext>
              </a:extLst>
            </p:cNvPr>
            <p:cNvCxnSpPr>
              <a:stCxn id="11" idx="3"/>
              <a:endCxn id="13" idx="2"/>
            </p:cNvCxnSpPr>
            <p:nvPr/>
          </p:nvCxnSpPr>
          <p:spPr>
            <a:xfrm rot="10800000" flipH="1">
              <a:off x="2830383" y="3977459"/>
              <a:ext cx="708000" cy="4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766;p35">
              <a:extLst>
                <a:ext uri="{FF2B5EF4-FFF2-40B4-BE49-F238E27FC236}">
                  <a16:creationId xmlns:a16="http://schemas.microsoft.com/office/drawing/2014/main" id="{420BC696-D3D4-4770-831A-5077874211AE}"/>
                </a:ext>
              </a:extLst>
            </p:cNvPr>
            <p:cNvCxnSpPr>
              <a:stCxn id="22" idx="2"/>
              <a:endCxn id="8" idx="3"/>
            </p:cNvCxnSpPr>
            <p:nvPr/>
          </p:nvCxnSpPr>
          <p:spPr>
            <a:xfrm flipH="1">
              <a:off x="2830480" y="2799426"/>
              <a:ext cx="708000" cy="11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768;p35">
              <a:extLst>
                <a:ext uri="{FF2B5EF4-FFF2-40B4-BE49-F238E27FC236}">
                  <a16:creationId xmlns:a16="http://schemas.microsoft.com/office/drawing/2014/main" id="{B366C24C-672B-42B9-B868-4049BCB78D19}"/>
                </a:ext>
              </a:extLst>
            </p:cNvPr>
            <p:cNvCxnSpPr>
              <a:stCxn id="10" idx="3"/>
              <a:endCxn id="14" idx="2"/>
            </p:cNvCxnSpPr>
            <p:nvPr/>
          </p:nvCxnSpPr>
          <p:spPr>
            <a:xfrm>
              <a:off x="2826407" y="6324029"/>
              <a:ext cx="7122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769;p35">
              <a:extLst>
                <a:ext uri="{FF2B5EF4-FFF2-40B4-BE49-F238E27FC236}">
                  <a16:creationId xmlns:a16="http://schemas.microsoft.com/office/drawing/2014/main" id="{BD808208-2878-4E32-B44F-B2DF70CE445C}"/>
                </a:ext>
              </a:extLst>
            </p:cNvPr>
            <p:cNvCxnSpPr>
              <a:stCxn id="15" idx="2"/>
              <a:endCxn id="12" idx="3"/>
            </p:cNvCxnSpPr>
            <p:nvPr/>
          </p:nvCxnSpPr>
          <p:spPr>
            <a:xfrm rot="10800000">
              <a:off x="2830480" y="5152966"/>
              <a:ext cx="7080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770;p35">
              <a:extLst>
                <a:ext uri="{FF2B5EF4-FFF2-40B4-BE49-F238E27FC236}">
                  <a16:creationId xmlns:a16="http://schemas.microsoft.com/office/drawing/2014/main" id="{97F3595C-0C8F-4538-8231-82D62D2E5314}"/>
                </a:ext>
              </a:extLst>
            </p:cNvPr>
            <p:cNvCxnSpPr>
              <a:stCxn id="9" idx="3"/>
              <a:endCxn id="16" idx="2"/>
            </p:cNvCxnSpPr>
            <p:nvPr/>
          </p:nvCxnSpPr>
          <p:spPr>
            <a:xfrm>
              <a:off x="2822795" y="7495064"/>
              <a:ext cx="715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767;p35">
              <a:extLst>
                <a:ext uri="{FF2B5EF4-FFF2-40B4-BE49-F238E27FC236}">
                  <a16:creationId xmlns:a16="http://schemas.microsoft.com/office/drawing/2014/main" id="{C91A738D-DEED-4E7B-A727-5CC19B7E6087}"/>
                </a:ext>
              </a:extLst>
            </p:cNvPr>
            <p:cNvSpPr/>
            <p:nvPr/>
          </p:nvSpPr>
          <p:spPr>
            <a:xfrm>
              <a:off x="3538480" y="234916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 JDBC packages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771;p35">
              <a:extLst>
                <a:ext uri="{FF2B5EF4-FFF2-40B4-BE49-F238E27FC236}">
                  <a16:creationId xmlns:a16="http://schemas.microsoft.com/office/drawing/2014/main" id="{B7228A96-A6DB-4B2F-9B5E-E5BB6C16229D}"/>
                </a:ext>
              </a:extLst>
            </p:cNvPr>
            <p:cNvSpPr/>
            <p:nvPr/>
          </p:nvSpPr>
          <p:spPr>
            <a:xfrm>
              <a:off x="2021523" y="5892311"/>
              <a:ext cx="4288957" cy="2071551"/>
            </a:xfrm>
            <a:prstGeom prst="rect">
              <a:avLst/>
            </a:prstGeom>
            <a:solidFill>
              <a:srgbClr val="D8D8D8">
                <a:alpha val="49411"/>
              </a:srgbClr>
            </a:solidFill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772;p35">
            <a:extLst>
              <a:ext uri="{FF2B5EF4-FFF2-40B4-BE49-F238E27FC236}">
                <a16:creationId xmlns:a16="http://schemas.microsoft.com/office/drawing/2014/main" id="{09B5A659-24AA-44E1-947D-32C18163ED39}"/>
              </a:ext>
            </a:extLst>
          </p:cNvPr>
          <p:cNvSpPr/>
          <p:nvPr/>
        </p:nvSpPr>
        <p:spPr>
          <a:xfrm>
            <a:off x="1411549" y="1703124"/>
            <a:ext cx="4288957" cy="2081903"/>
          </a:xfrm>
          <a:prstGeom prst="rect">
            <a:avLst/>
          </a:prstGeom>
          <a:solidFill>
            <a:srgbClr val="D8D8D8">
              <a:alpha val="49411"/>
            </a:srgbClr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773;p35">
            <a:extLst>
              <a:ext uri="{FF2B5EF4-FFF2-40B4-BE49-F238E27FC236}">
                <a16:creationId xmlns:a16="http://schemas.microsoft.com/office/drawing/2014/main" id="{1E2FE175-BA96-4BCC-A21A-7E6C8FEC8516}"/>
              </a:ext>
            </a:extLst>
          </p:cNvPr>
          <p:cNvSpPr/>
          <p:nvPr/>
        </p:nvSpPr>
        <p:spPr>
          <a:xfrm>
            <a:off x="9745583" y="3008162"/>
            <a:ext cx="2229925" cy="725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Sample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175;p8">
            <a:extLst>
              <a:ext uri="{FF2B5EF4-FFF2-40B4-BE49-F238E27FC236}">
                <a16:creationId xmlns:a16="http://schemas.microsoft.com/office/drawing/2014/main" id="{811D69B2-5621-471F-8123-93268F931D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333302" y="861801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777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0;p36">
            <a:extLst>
              <a:ext uri="{FF2B5EF4-FFF2-40B4-BE49-F238E27FC236}">
                <a16:creationId xmlns:a16="http://schemas.microsoft.com/office/drawing/2014/main" id="{FAA37D64-A3BE-40CF-A637-BF68593B4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Create a Database </a:t>
            </a:r>
            <a:endParaRPr/>
          </a:p>
        </p:txBody>
      </p:sp>
      <p:sp>
        <p:nvSpPr>
          <p:cNvPr id="5" name="Google Shape;781;p36">
            <a:extLst>
              <a:ext uri="{FF2B5EF4-FFF2-40B4-BE49-F238E27FC236}">
                <a16:creationId xmlns:a16="http://schemas.microsoft.com/office/drawing/2014/main" id="{A00E9169-0AB3-498D-BFCF-AF0689A6B9DB}"/>
              </a:ext>
            </a:extLst>
          </p:cNvPr>
          <p:cNvSpPr/>
          <p:nvPr/>
        </p:nvSpPr>
        <p:spPr>
          <a:xfrm>
            <a:off x="6834268" y="3978745"/>
            <a:ext cx="8207215" cy="2572669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Statement stmt = connect.createStatement();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String sqlString = “CREATE DATABASE SAMPLE”;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stmt.executeUpdate(sqlString);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782;p36">
            <a:extLst>
              <a:ext uri="{FF2B5EF4-FFF2-40B4-BE49-F238E27FC236}">
                <a16:creationId xmlns:a16="http://schemas.microsoft.com/office/drawing/2014/main" id="{6C01948E-6ACB-4B93-ABB6-613021574B8B}"/>
              </a:ext>
            </a:extLst>
          </p:cNvPr>
          <p:cNvGrpSpPr/>
          <p:nvPr/>
        </p:nvGrpSpPr>
        <p:grpSpPr>
          <a:xfrm>
            <a:off x="1411550" y="1287136"/>
            <a:ext cx="4288957" cy="6463494"/>
            <a:chOff x="2021523" y="1915786"/>
            <a:chExt cx="4288957" cy="6463494"/>
          </a:xfrm>
        </p:grpSpPr>
        <p:grpSp>
          <p:nvGrpSpPr>
            <p:cNvPr id="7" name="Google Shape;783;p36">
              <a:extLst>
                <a:ext uri="{FF2B5EF4-FFF2-40B4-BE49-F238E27FC236}">
                  <a16:creationId xmlns:a16="http://schemas.microsoft.com/office/drawing/2014/main" id="{B4131E41-789C-47AA-B4A7-ACB77CBD1C49}"/>
                </a:ext>
              </a:extLst>
            </p:cNvPr>
            <p:cNvGrpSpPr/>
            <p:nvPr/>
          </p:nvGrpSpPr>
          <p:grpSpPr>
            <a:xfrm>
              <a:off x="2323242" y="1915786"/>
              <a:ext cx="364553" cy="6463494"/>
              <a:chOff x="7980137" y="1819859"/>
              <a:chExt cx="364553" cy="6463494"/>
            </a:xfrm>
          </p:grpSpPr>
          <p:cxnSp>
            <p:nvCxnSpPr>
              <p:cNvPr id="24" name="Google Shape;784;p36">
                <a:extLst>
                  <a:ext uri="{FF2B5EF4-FFF2-40B4-BE49-F238E27FC236}">
                    <a16:creationId xmlns:a16="http://schemas.microsoft.com/office/drawing/2014/main" id="{18749F92-B57C-4904-B0D4-8F52BEC48F6A}"/>
                  </a:ext>
                </a:extLst>
              </p:cNvPr>
              <p:cNvCxnSpPr>
                <a:stCxn id="26" idx="0"/>
                <a:endCxn id="25" idx="4"/>
              </p:cNvCxnSpPr>
              <p:nvPr/>
            </p:nvCxnSpPr>
            <p:spPr>
              <a:xfrm rot="10800000">
                <a:off x="8160190" y="2179853"/>
                <a:ext cx="4500" cy="57435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786;p36">
                <a:extLst>
                  <a:ext uri="{FF2B5EF4-FFF2-40B4-BE49-F238E27FC236}">
                    <a16:creationId xmlns:a16="http://schemas.microsoft.com/office/drawing/2014/main" id="{A083BD2D-C788-4692-B021-0529C12F5E43}"/>
                  </a:ext>
                </a:extLst>
              </p:cNvPr>
              <p:cNvSpPr/>
              <p:nvPr/>
            </p:nvSpPr>
            <p:spPr>
              <a:xfrm>
                <a:off x="7980137" y="1819859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785;p36">
                <a:extLst>
                  <a:ext uri="{FF2B5EF4-FFF2-40B4-BE49-F238E27FC236}">
                    <a16:creationId xmlns:a16="http://schemas.microsoft.com/office/drawing/2014/main" id="{7E7B6DFE-B9CF-4FBE-A17B-2361BCF038CD}"/>
                  </a:ext>
                </a:extLst>
              </p:cNvPr>
              <p:cNvSpPr/>
              <p:nvPr/>
            </p:nvSpPr>
            <p:spPr>
              <a:xfrm>
                <a:off x="7984690" y="7923353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" name="Google Shape;787;p36">
              <a:extLst>
                <a:ext uri="{FF2B5EF4-FFF2-40B4-BE49-F238E27FC236}">
                  <a16:creationId xmlns:a16="http://schemas.microsoft.com/office/drawing/2014/main" id="{FB374E16-DAD9-42CA-9339-2469CB9C94CE}"/>
                </a:ext>
              </a:extLst>
            </p:cNvPr>
            <p:cNvSpPr/>
            <p:nvPr/>
          </p:nvSpPr>
          <p:spPr>
            <a:xfrm>
              <a:off x="2200383" y="2495924"/>
              <a:ext cx="630000" cy="630000"/>
            </a:xfrm>
            <a:prstGeom prst="diamond">
              <a:avLst/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88;p36">
              <a:extLst>
                <a:ext uri="{FF2B5EF4-FFF2-40B4-BE49-F238E27FC236}">
                  <a16:creationId xmlns:a16="http://schemas.microsoft.com/office/drawing/2014/main" id="{9639A2FC-74FD-44A2-8FAD-646302469897}"/>
                </a:ext>
              </a:extLst>
            </p:cNvPr>
            <p:cNvSpPr/>
            <p:nvPr/>
          </p:nvSpPr>
          <p:spPr>
            <a:xfrm>
              <a:off x="2192795" y="7180064"/>
              <a:ext cx="630000" cy="630000"/>
            </a:xfrm>
            <a:prstGeom prst="diamond">
              <a:avLst/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789;p36">
              <a:extLst>
                <a:ext uri="{FF2B5EF4-FFF2-40B4-BE49-F238E27FC236}">
                  <a16:creationId xmlns:a16="http://schemas.microsoft.com/office/drawing/2014/main" id="{B738A9A7-FAEC-420C-A450-6F261443CA6E}"/>
                </a:ext>
              </a:extLst>
            </p:cNvPr>
            <p:cNvSpPr/>
            <p:nvPr/>
          </p:nvSpPr>
          <p:spPr>
            <a:xfrm>
              <a:off x="2196407" y="6009029"/>
              <a:ext cx="630000" cy="630000"/>
            </a:xfrm>
            <a:prstGeom prst="diamond">
              <a:avLst/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790;p36">
              <a:extLst>
                <a:ext uri="{FF2B5EF4-FFF2-40B4-BE49-F238E27FC236}">
                  <a16:creationId xmlns:a16="http://schemas.microsoft.com/office/drawing/2014/main" id="{04D31FF9-73FA-44A8-824C-D92695507ABC}"/>
                </a:ext>
              </a:extLst>
            </p:cNvPr>
            <p:cNvSpPr/>
            <p:nvPr/>
          </p:nvSpPr>
          <p:spPr>
            <a:xfrm>
              <a:off x="2200383" y="3666959"/>
              <a:ext cx="630000" cy="630000"/>
            </a:xfrm>
            <a:prstGeom prst="diamond">
              <a:avLst/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91;p36">
              <a:extLst>
                <a:ext uri="{FF2B5EF4-FFF2-40B4-BE49-F238E27FC236}">
                  <a16:creationId xmlns:a16="http://schemas.microsoft.com/office/drawing/2014/main" id="{76891EC4-F469-4571-A366-AD78109F9E05}"/>
                </a:ext>
              </a:extLst>
            </p:cNvPr>
            <p:cNvSpPr/>
            <p:nvPr/>
          </p:nvSpPr>
          <p:spPr>
            <a:xfrm>
              <a:off x="2200383" y="4837994"/>
              <a:ext cx="630000" cy="630000"/>
            </a:xfrm>
            <a:prstGeom prst="diamond">
              <a:avLst/>
            </a:prstGeom>
            <a:solidFill>
              <a:srgbClr val="F4B0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92;p36">
              <a:extLst>
                <a:ext uri="{FF2B5EF4-FFF2-40B4-BE49-F238E27FC236}">
                  <a16:creationId xmlns:a16="http://schemas.microsoft.com/office/drawing/2014/main" id="{D3EB3B37-17CB-4E95-82D8-6FC158E298FD}"/>
                </a:ext>
              </a:extLst>
            </p:cNvPr>
            <p:cNvSpPr/>
            <p:nvPr/>
          </p:nvSpPr>
          <p:spPr>
            <a:xfrm>
              <a:off x="3538480" y="352713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the JDBC driver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793;p36">
              <a:extLst>
                <a:ext uri="{FF2B5EF4-FFF2-40B4-BE49-F238E27FC236}">
                  <a16:creationId xmlns:a16="http://schemas.microsoft.com/office/drawing/2014/main" id="{ABEC5D1D-8DD2-4FBC-B5F6-3A8C7CBEE789}"/>
                </a:ext>
              </a:extLst>
            </p:cNvPr>
            <p:cNvSpPr/>
            <p:nvPr/>
          </p:nvSpPr>
          <p:spPr>
            <a:xfrm>
              <a:off x="3538480" y="5876142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 the query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794;p36">
              <a:extLst>
                <a:ext uri="{FF2B5EF4-FFF2-40B4-BE49-F238E27FC236}">
                  <a16:creationId xmlns:a16="http://schemas.microsoft.com/office/drawing/2014/main" id="{D38605CB-5520-498A-9CDA-82A606C78142}"/>
                </a:ext>
              </a:extLst>
            </p:cNvPr>
            <p:cNvSpPr/>
            <p:nvPr/>
          </p:nvSpPr>
          <p:spPr>
            <a:xfrm>
              <a:off x="3538480" y="470510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4B18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Open a connection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795;p36">
              <a:extLst>
                <a:ext uri="{FF2B5EF4-FFF2-40B4-BE49-F238E27FC236}">
                  <a16:creationId xmlns:a16="http://schemas.microsoft.com/office/drawing/2014/main" id="{0781DF3B-444D-4712-8664-85BCE5B09838}"/>
                </a:ext>
              </a:extLst>
            </p:cNvPr>
            <p:cNvSpPr/>
            <p:nvPr/>
          </p:nvSpPr>
          <p:spPr>
            <a:xfrm>
              <a:off x="3538480" y="7044805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database resources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7" name="Google Shape;796;p36">
              <a:extLst>
                <a:ext uri="{FF2B5EF4-FFF2-40B4-BE49-F238E27FC236}">
                  <a16:creationId xmlns:a16="http://schemas.microsoft.com/office/drawing/2014/main" id="{27974D56-9272-45D4-A565-0D66C0A521CF}"/>
                </a:ext>
              </a:extLst>
            </p:cNvPr>
            <p:cNvCxnSpPr>
              <a:stCxn id="11" idx="3"/>
              <a:endCxn id="13" idx="2"/>
            </p:cNvCxnSpPr>
            <p:nvPr/>
          </p:nvCxnSpPr>
          <p:spPr>
            <a:xfrm rot="10800000" flipH="1">
              <a:off x="2830383" y="3977459"/>
              <a:ext cx="708000" cy="4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797;p36">
              <a:extLst>
                <a:ext uri="{FF2B5EF4-FFF2-40B4-BE49-F238E27FC236}">
                  <a16:creationId xmlns:a16="http://schemas.microsoft.com/office/drawing/2014/main" id="{4C287817-F76C-4A44-8A11-416FE717781D}"/>
                </a:ext>
              </a:extLst>
            </p:cNvPr>
            <p:cNvCxnSpPr>
              <a:stCxn id="22" idx="2"/>
              <a:endCxn id="8" idx="3"/>
            </p:cNvCxnSpPr>
            <p:nvPr/>
          </p:nvCxnSpPr>
          <p:spPr>
            <a:xfrm flipH="1">
              <a:off x="2830480" y="2799426"/>
              <a:ext cx="708000" cy="11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799;p36">
              <a:extLst>
                <a:ext uri="{FF2B5EF4-FFF2-40B4-BE49-F238E27FC236}">
                  <a16:creationId xmlns:a16="http://schemas.microsoft.com/office/drawing/2014/main" id="{0EF85FDB-2849-4D43-A2F0-EA7F16FDB12A}"/>
                </a:ext>
              </a:extLst>
            </p:cNvPr>
            <p:cNvCxnSpPr>
              <a:stCxn id="10" idx="3"/>
              <a:endCxn id="14" idx="2"/>
            </p:cNvCxnSpPr>
            <p:nvPr/>
          </p:nvCxnSpPr>
          <p:spPr>
            <a:xfrm>
              <a:off x="2826407" y="6324029"/>
              <a:ext cx="7122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800;p36">
              <a:extLst>
                <a:ext uri="{FF2B5EF4-FFF2-40B4-BE49-F238E27FC236}">
                  <a16:creationId xmlns:a16="http://schemas.microsoft.com/office/drawing/2014/main" id="{77E488E4-4B65-46B2-B858-FF697998A718}"/>
                </a:ext>
              </a:extLst>
            </p:cNvPr>
            <p:cNvCxnSpPr>
              <a:stCxn id="15" idx="2"/>
              <a:endCxn id="12" idx="3"/>
            </p:cNvCxnSpPr>
            <p:nvPr/>
          </p:nvCxnSpPr>
          <p:spPr>
            <a:xfrm rot="10800000">
              <a:off x="2830480" y="5152966"/>
              <a:ext cx="7080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801;p36">
              <a:extLst>
                <a:ext uri="{FF2B5EF4-FFF2-40B4-BE49-F238E27FC236}">
                  <a16:creationId xmlns:a16="http://schemas.microsoft.com/office/drawing/2014/main" id="{EBBF24E7-EDB2-4B90-96D5-D7C1C38FFF52}"/>
                </a:ext>
              </a:extLst>
            </p:cNvPr>
            <p:cNvCxnSpPr>
              <a:stCxn id="9" idx="3"/>
              <a:endCxn id="16" idx="2"/>
            </p:cNvCxnSpPr>
            <p:nvPr/>
          </p:nvCxnSpPr>
          <p:spPr>
            <a:xfrm>
              <a:off x="2822795" y="7495064"/>
              <a:ext cx="715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798;p36">
              <a:extLst>
                <a:ext uri="{FF2B5EF4-FFF2-40B4-BE49-F238E27FC236}">
                  <a16:creationId xmlns:a16="http://schemas.microsoft.com/office/drawing/2014/main" id="{EB737629-3C1F-4509-AF5F-17CD26D4F233}"/>
                </a:ext>
              </a:extLst>
            </p:cNvPr>
            <p:cNvSpPr/>
            <p:nvPr/>
          </p:nvSpPr>
          <p:spPr>
            <a:xfrm>
              <a:off x="3538480" y="234916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 JDBC packages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802;p36">
              <a:extLst>
                <a:ext uri="{FF2B5EF4-FFF2-40B4-BE49-F238E27FC236}">
                  <a16:creationId xmlns:a16="http://schemas.microsoft.com/office/drawing/2014/main" id="{212C5883-8A17-4178-9C7B-992312B7EBBB}"/>
                </a:ext>
              </a:extLst>
            </p:cNvPr>
            <p:cNvSpPr/>
            <p:nvPr/>
          </p:nvSpPr>
          <p:spPr>
            <a:xfrm>
              <a:off x="2021523" y="7044804"/>
              <a:ext cx="4288957" cy="919057"/>
            </a:xfrm>
            <a:prstGeom prst="rect">
              <a:avLst/>
            </a:prstGeom>
            <a:solidFill>
              <a:srgbClr val="D8D8D8">
                <a:alpha val="49411"/>
              </a:srgbClr>
            </a:solidFill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803;p36">
            <a:extLst>
              <a:ext uri="{FF2B5EF4-FFF2-40B4-BE49-F238E27FC236}">
                <a16:creationId xmlns:a16="http://schemas.microsoft.com/office/drawing/2014/main" id="{061A336C-51A2-458E-A71E-DA56A9393FC6}"/>
              </a:ext>
            </a:extLst>
          </p:cNvPr>
          <p:cNvSpPr/>
          <p:nvPr/>
        </p:nvSpPr>
        <p:spPr>
          <a:xfrm>
            <a:off x="1411549" y="1703124"/>
            <a:ext cx="4288957" cy="3271479"/>
          </a:xfrm>
          <a:prstGeom prst="rect">
            <a:avLst/>
          </a:prstGeom>
          <a:solidFill>
            <a:srgbClr val="D8D8D8">
              <a:alpha val="49411"/>
            </a:srgbClr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804;p36">
            <a:extLst>
              <a:ext uri="{FF2B5EF4-FFF2-40B4-BE49-F238E27FC236}">
                <a16:creationId xmlns:a16="http://schemas.microsoft.com/office/drawing/2014/main" id="{470E9B72-9A36-4331-A8A0-65FF7A25FE9F}"/>
              </a:ext>
            </a:extLst>
          </p:cNvPr>
          <p:cNvSpPr/>
          <p:nvPr/>
        </p:nvSpPr>
        <p:spPr>
          <a:xfrm>
            <a:off x="9745583" y="3008162"/>
            <a:ext cx="2229925" cy="725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Sample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175;p8">
            <a:extLst>
              <a:ext uri="{FF2B5EF4-FFF2-40B4-BE49-F238E27FC236}">
                <a16:creationId xmlns:a16="http://schemas.microsoft.com/office/drawing/2014/main" id="{9005FBCE-CDB2-46F1-BAFC-7CB1847A5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333302" y="861801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707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1;p37">
            <a:extLst>
              <a:ext uri="{FF2B5EF4-FFF2-40B4-BE49-F238E27FC236}">
                <a16:creationId xmlns:a16="http://schemas.microsoft.com/office/drawing/2014/main" id="{E993FDF7-9C55-4D4E-A12D-93E0452AE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Create a Database </a:t>
            </a:r>
            <a:endParaRPr/>
          </a:p>
        </p:txBody>
      </p:sp>
      <p:sp>
        <p:nvSpPr>
          <p:cNvPr id="5" name="Google Shape;812;p37">
            <a:extLst>
              <a:ext uri="{FF2B5EF4-FFF2-40B4-BE49-F238E27FC236}">
                <a16:creationId xmlns:a16="http://schemas.microsoft.com/office/drawing/2014/main" id="{7B7C36AB-D5F6-4C3E-B037-D8C9D8CC074C}"/>
              </a:ext>
            </a:extLst>
          </p:cNvPr>
          <p:cNvSpPr/>
          <p:nvPr/>
        </p:nvSpPr>
        <p:spPr>
          <a:xfrm>
            <a:off x="6834268" y="3978745"/>
            <a:ext cx="8052557" cy="2572669"/>
          </a:xfrm>
          <a:prstGeom prst="rect">
            <a:avLst/>
          </a:prstGeom>
          <a:solidFill>
            <a:srgbClr val="9CC2E5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stmt.close(); connect.close();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" name="Google Shape;813;p37">
            <a:extLst>
              <a:ext uri="{FF2B5EF4-FFF2-40B4-BE49-F238E27FC236}">
                <a16:creationId xmlns:a16="http://schemas.microsoft.com/office/drawing/2014/main" id="{8035BA64-A267-48AF-8FAC-ED04D24D512D}"/>
              </a:ext>
            </a:extLst>
          </p:cNvPr>
          <p:cNvGrpSpPr/>
          <p:nvPr/>
        </p:nvGrpSpPr>
        <p:grpSpPr>
          <a:xfrm>
            <a:off x="1582822" y="1287136"/>
            <a:ext cx="4117685" cy="6463494"/>
            <a:chOff x="2192795" y="1915786"/>
            <a:chExt cx="4117685" cy="6463494"/>
          </a:xfrm>
        </p:grpSpPr>
        <p:grpSp>
          <p:nvGrpSpPr>
            <p:cNvPr id="7" name="Google Shape;814;p37">
              <a:extLst>
                <a:ext uri="{FF2B5EF4-FFF2-40B4-BE49-F238E27FC236}">
                  <a16:creationId xmlns:a16="http://schemas.microsoft.com/office/drawing/2014/main" id="{45EB8924-1FBB-4455-B1A3-A246190BA770}"/>
                </a:ext>
              </a:extLst>
            </p:cNvPr>
            <p:cNvGrpSpPr/>
            <p:nvPr/>
          </p:nvGrpSpPr>
          <p:grpSpPr>
            <a:xfrm>
              <a:off x="2323242" y="1915786"/>
              <a:ext cx="364553" cy="6463494"/>
              <a:chOff x="7980137" y="1819859"/>
              <a:chExt cx="364553" cy="6463494"/>
            </a:xfrm>
          </p:grpSpPr>
          <p:cxnSp>
            <p:nvCxnSpPr>
              <p:cNvPr id="23" name="Google Shape;815;p37">
                <a:extLst>
                  <a:ext uri="{FF2B5EF4-FFF2-40B4-BE49-F238E27FC236}">
                    <a16:creationId xmlns:a16="http://schemas.microsoft.com/office/drawing/2014/main" id="{5812723C-1651-492A-9A96-AF049EBACFE3}"/>
                  </a:ext>
                </a:extLst>
              </p:cNvPr>
              <p:cNvCxnSpPr>
                <a:stCxn id="25" idx="0"/>
                <a:endCxn id="24" idx="4"/>
              </p:cNvCxnSpPr>
              <p:nvPr/>
            </p:nvCxnSpPr>
            <p:spPr>
              <a:xfrm rot="10800000">
                <a:off x="8160190" y="2179853"/>
                <a:ext cx="4500" cy="57435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" name="Google Shape;817;p37">
                <a:extLst>
                  <a:ext uri="{FF2B5EF4-FFF2-40B4-BE49-F238E27FC236}">
                    <a16:creationId xmlns:a16="http://schemas.microsoft.com/office/drawing/2014/main" id="{66DD8549-B817-4AD8-A14C-A82786E194FC}"/>
                  </a:ext>
                </a:extLst>
              </p:cNvPr>
              <p:cNvSpPr/>
              <p:nvPr/>
            </p:nvSpPr>
            <p:spPr>
              <a:xfrm>
                <a:off x="7980137" y="1819859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816;p37">
                <a:extLst>
                  <a:ext uri="{FF2B5EF4-FFF2-40B4-BE49-F238E27FC236}">
                    <a16:creationId xmlns:a16="http://schemas.microsoft.com/office/drawing/2014/main" id="{0E3D076A-6FF8-44D5-966A-544C945AF4A4}"/>
                  </a:ext>
                </a:extLst>
              </p:cNvPr>
              <p:cNvSpPr/>
              <p:nvPr/>
            </p:nvSpPr>
            <p:spPr>
              <a:xfrm>
                <a:off x="7984690" y="7923353"/>
                <a:ext cx="360000" cy="360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" name="Google Shape;818;p37">
              <a:extLst>
                <a:ext uri="{FF2B5EF4-FFF2-40B4-BE49-F238E27FC236}">
                  <a16:creationId xmlns:a16="http://schemas.microsoft.com/office/drawing/2014/main" id="{33F8D8F7-F7D6-4020-BCFB-035239BAD2F9}"/>
                </a:ext>
              </a:extLst>
            </p:cNvPr>
            <p:cNvSpPr/>
            <p:nvPr/>
          </p:nvSpPr>
          <p:spPr>
            <a:xfrm>
              <a:off x="2200383" y="2495924"/>
              <a:ext cx="630000" cy="630000"/>
            </a:xfrm>
            <a:prstGeom prst="diamond">
              <a:avLst/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19;p37">
              <a:extLst>
                <a:ext uri="{FF2B5EF4-FFF2-40B4-BE49-F238E27FC236}">
                  <a16:creationId xmlns:a16="http://schemas.microsoft.com/office/drawing/2014/main" id="{3A0C63DA-DC72-466A-960F-83017267A5E7}"/>
                </a:ext>
              </a:extLst>
            </p:cNvPr>
            <p:cNvSpPr/>
            <p:nvPr/>
          </p:nvSpPr>
          <p:spPr>
            <a:xfrm>
              <a:off x="2192795" y="7180064"/>
              <a:ext cx="630000" cy="630000"/>
            </a:xfrm>
            <a:prstGeom prst="diamond">
              <a:avLst/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20;p37">
              <a:extLst>
                <a:ext uri="{FF2B5EF4-FFF2-40B4-BE49-F238E27FC236}">
                  <a16:creationId xmlns:a16="http://schemas.microsoft.com/office/drawing/2014/main" id="{BE05882B-BCFE-40C4-9CBB-3E6B713F0173}"/>
                </a:ext>
              </a:extLst>
            </p:cNvPr>
            <p:cNvSpPr/>
            <p:nvPr/>
          </p:nvSpPr>
          <p:spPr>
            <a:xfrm>
              <a:off x="2196407" y="6009029"/>
              <a:ext cx="630000" cy="630000"/>
            </a:xfrm>
            <a:prstGeom prst="diamond">
              <a:avLst/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21;p37">
              <a:extLst>
                <a:ext uri="{FF2B5EF4-FFF2-40B4-BE49-F238E27FC236}">
                  <a16:creationId xmlns:a16="http://schemas.microsoft.com/office/drawing/2014/main" id="{37D57EE9-3C75-40C4-B12C-B403768A5E94}"/>
                </a:ext>
              </a:extLst>
            </p:cNvPr>
            <p:cNvSpPr/>
            <p:nvPr/>
          </p:nvSpPr>
          <p:spPr>
            <a:xfrm>
              <a:off x="2200383" y="3666959"/>
              <a:ext cx="630000" cy="630000"/>
            </a:xfrm>
            <a:prstGeom prst="diamond">
              <a:avLst/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22;p37">
              <a:extLst>
                <a:ext uri="{FF2B5EF4-FFF2-40B4-BE49-F238E27FC236}">
                  <a16:creationId xmlns:a16="http://schemas.microsoft.com/office/drawing/2014/main" id="{08D33FDD-5E31-4EC7-8CAF-D5D98666DF12}"/>
                </a:ext>
              </a:extLst>
            </p:cNvPr>
            <p:cNvSpPr/>
            <p:nvPr/>
          </p:nvSpPr>
          <p:spPr>
            <a:xfrm>
              <a:off x="2200383" y="4837994"/>
              <a:ext cx="630000" cy="630000"/>
            </a:xfrm>
            <a:prstGeom prst="diamond">
              <a:avLst/>
            </a:prstGeom>
            <a:solidFill>
              <a:srgbClr val="F4B0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823;p37">
              <a:extLst>
                <a:ext uri="{FF2B5EF4-FFF2-40B4-BE49-F238E27FC236}">
                  <a16:creationId xmlns:a16="http://schemas.microsoft.com/office/drawing/2014/main" id="{1720A31F-5C9C-413F-81CF-34E8A38C16CA}"/>
                </a:ext>
              </a:extLst>
            </p:cNvPr>
            <p:cNvSpPr/>
            <p:nvPr/>
          </p:nvSpPr>
          <p:spPr>
            <a:xfrm>
              <a:off x="3538480" y="352713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the JDBC driver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824;p37">
              <a:extLst>
                <a:ext uri="{FF2B5EF4-FFF2-40B4-BE49-F238E27FC236}">
                  <a16:creationId xmlns:a16="http://schemas.microsoft.com/office/drawing/2014/main" id="{D4F8189E-DB1B-4864-85CF-32B01DCB6929}"/>
                </a:ext>
              </a:extLst>
            </p:cNvPr>
            <p:cNvSpPr/>
            <p:nvPr/>
          </p:nvSpPr>
          <p:spPr>
            <a:xfrm>
              <a:off x="3538480" y="5876142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EFF995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 the query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825;p37">
              <a:extLst>
                <a:ext uri="{FF2B5EF4-FFF2-40B4-BE49-F238E27FC236}">
                  <a16:creationId xmlns:a16="http://schemas.microsoft.com/office/drawing/2014/main" id="{E50D2104-66B8-46DA-97CC-9272FAE8A7FB}"/>
                </a:ext>
              </a:extLst>
            </p:cNvPr>
            <p:cNvSpPr/>
            <p:nvPr/>
          </p:nvSpPr>
          <p:spPr>
            <a:xfrm>
              <a:off x="3538480" y="470510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F4B18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Open a connection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826;p37">
              <a:extLst>
                <a:ext uri="{FF2B5EF4-FFF2-40B4-BE49-F238E27FC236}">
                  <a16:creationId xmlns:a16="http://schemas.microsoft.com/office/drawing/2014/main" id="{04460B80-46E3-4553-A914-F8C0CF7FFBF9}"/>
                </a:ext>
              </a:extLst>
            </p:cNvPr>
            <p:cNvSpPr/>
            <p:nvPr/>
          </p:nvSpPr>
          <p:spPr>
            <a:xfrm>
              <a:off x="3538480" y="7044805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database resources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7" name="Google Shape;827;p37">
              <a:extLst>
                <a:ext uri="{FF2B5EF4-FFF2-40B4-BE49-F238E27FC236}">
                  <a16:creationId xmlns:a16="http://schemas.microsoft.com/office/drawing/2014/main" id="{33DF7F19-14B0-4C1A-859A-079CE565D975}"/>
                </a:ext>
              </a:extLst>
            </p:cNvPr>
            <p:cNvCxnSpPr>
              <a:stCxn id="11" idx="3"/>
              <a:endCxn id="13" idx="2"/>
            </p:cNvCxnSpPr>
            <p:nvPr/>
          </p:nvCxnSpPr>
          <p:spPr>
            <a:xfrm rot="10800000" flipH="1">
              <a:off x="2830383" y="3977459"/>
              <a:ext cx="708000" cy="4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828;p37">
              <a:extLst>
                <a:ext uri="{FF2B5EF4-FFF2-40B4-BE49-F238E27FC236}">
                  <a16:creationId xmlns:a16="http://schemas.microsoft.com/office/drawing/2014/main" id="{B6AC0B9C-F7DF-41DF-98B3-60BEC176953F}"/>
                </a:ext>
              </a:extLst>
            </p:cNvPr>
            <p:cNvCxnSpPr>
              <a:stCxn id="22" idx="2"/>
              <a:endCxn id="8" idx="3"/>
            </p:cNvCxnSpPr>
            <p:nvPr/>
          </p:nvCxnSpPr>
          <p:spPr>
            <a:xfrm flipH="1">
              <a:off x="2830480" y="2799426"/>
              <a:ext cx="708000" cy="11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830;p37">
              <a:extLst>
                <a:ext uri="{FF2B5EF4-FFF2-40B4-BE49-F238E27FC236}">
                  <a16:creationId xmlns:a16="http://schemas.microsoft.com/office/drawing/2014/main" id="{446A5266-D7C7-45ED-985A-EA07A58D6811}"/>
                </a:ext>
              </a:extLst>
            </p:cNvPr>
            <p:cNvCxnSpPr>
              <a:stCxn id="10" idx="3"/>
              <a:endCxn id="14" idx="2"/>
            </p:cNvCxnSpPr>
            <p:nvPr/>
          </p:nvCxnSpPr>
          <p:spPr>
            <a:xfrm>
              <a:off x="2826407" y="6324029"/>
              <a:ext cx="7122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831;p37">
              <a:extLst>
                <a:ext uri="{FF2B5EF4-FFF2-40B4-BE49-F238E27FC236}">
                  <a16:creationId xmlns:a16="http://schemas.microsoft.com/office/drawing/2014/main" id="{49CDC3B1-F8A1-4FBD-BF12-57583888F600}"/>
                </a:ext>
              </a:extLst>
            </p:cNvPr>
            <p:cNvCxnSpPr>
              <a:stCxn id="15" idx="2"/>
              <a:endCxn id="12" idx="3"/>
            </p:cNvCxnSpPr>
            <p:nvPr/>
          </p:nvCxnSpPr>
          <p:spPr>
            <a:xfrm rot="10800000">
              <a:off x="2830480" y="5152966"/>
              <a:ext cx="708000" cy="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832;p37">
              <a:extLst>
                <a:ext uri="{FF2B5EF4-FFF2-40B4-BE49-F238E27FC236}">
                  <a16:creationId xmlns:a16="http://schemas.microsoft.com/office/drawing/2014/main" id="{99ED13F0-E8F2-4ADC-9C09-7BB1B7546167}"/>
                </a:ext>
              </a:extLst>
            </p:cNvPr>
            <p:cNvCxnSpPr>
              <a:stCxn id="9" idx="3"/>
              <a:endCxn id="16" idx="2"/>
            </p:cNvCxnSpPr>
            <p:nvPr/>
          </p:nvCxnSpPr>
          <p:spPr>
            <a:xfrm>
              <a:off x="2822795" y="7495064"/>
              <a:ext cx="715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829;p37">
              <a:extLst>
                <a:ext uri="{FF2B5EF4-FFF2-40B4-BE49-F238E27FC236}">
                  <a16:creationId xmlns:a16="http://schemas.microsoft.com/office/drawing/2014/main" id="{ED0BD8EF-E76E-4FDE-A353-1B521F38B058}"/>
                </a:ext>
              </a:extLst>
            </p:cNvPr>
            <p:cNvSpPr/>
            <p:nvPr/>
          </p:nvSpPr>
          <p:spPr>
            <a:xfrm>
              <a:off x="3538480" y="2349167"/>
              <a:ext cx="2772000" cy="900518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 JDBC packages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" name="Google Shape;833;p37">
            <a:extLst>
              <a:ext uri="{FF2B5EF4-FFF2-40B4-BE49-F238E27FC236}">
                <a16:creationId xmlns:a16="http://schemas.microsoft.com/office/drawing/2014/main" id="{3B097957-AB25-4983-B94F-EA8F2A17A14D}"/>
              </a:ext>
            </a:extLst>
          </p:cNvPr>
          <p:cNvSpPr/>
          <p:nvPr/>
        </p:nvSpPr>
        <p:spPr>
          <a:xfrm>
            <a:off x="1411549" y="1703124"/>
            <a:ext cx="4288957" cy="4444886"/>
          </a:xfrm>
          <a:prstGeom prst="rect">
            <a:avLst/>
          </a:prstGeom>
          <a:solidFill>
            <a:srgbClr val="D8D8D8">
              <a:alpha val="49411"/>
            </a:srgbClr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834;p37">
            <a:extLst>
              <a:ext uri="{FF2B5EF4-FFF2-40B4-BE49-F238E27FC236}">
                <a16:creationId xmlns:a16="http://schemas.microsoft.com/office/drawing/2014/main" id="{D6EEF12F-C669-49C0-99DA-F8C9AA597C53}"/>
              </a:ext>
            </a:extLst>
          </p:cNvPr>
          <p:cNvSpPr/>
          <p:nvPr/>
        </p:nvSpPr>
        <p:spPr>
          <a:xfrm>
            <a:off x="9745583" y="2974665"/>
            <a:ext cx="2229925" cy="725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Sample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175;p8">
            <a:extLst>
              <a:ext uri="{FF2B5EF4-FFF2-40B4-BE49-F238E27FC236}">
                <a16:creationId xmlns:a16="http://schemas.microsoft.com/office/drawing/2014/main" id="{E796A90D-F71C-4F76-90E8-3C533EF774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333302" y="861801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611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1;p38">
            <a:extLst>
              <a:ext uri="{FF2B5EF4-FFF2-40B4-BE49-F238E27FC236}">
                <a16:creationId xmlns:a16="http://schemas.microsoft.com/office/drawing/2014/main" id="{33A039AE-D73F-42E7-9CB1-98B1D4AED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Steps to Select a Database</a:t>
            </a:r>
            <a:endParaRPr/>
          </a:p>
        </p:txBody>
      </p:sp>
      <p:grpSp>
        <p:nvGrpSpPr>
          <p:cNvPr id="5" name="Google Shape;842;p38">
            <a:extLst>
              <a:ext uri="{FF2B5EF4-FFF2-40B4-BE49-F238E27FC236}">
                <a16:creationId xmlns:a16="http://schemas.microsoft.com/office/drawing/2014/main" id="{C610387C-6A5F-4E08-A7EC-FBC4A411D443}"/>
              </a:ext>
            </a:extLst>
          </p:cNvPr>
          <p:cNvGrpSpPr/>
          <p:nvPr/>
        </p:nvGrpSpPr>
        <p:grpSpPr>
          <a:xfrm>
            <a:off x="910081" y="2225199"/>
            <a:ext cx="5870235" cy="4833466"/>
            <a:chOff x="0" y="1644"/>
            <a:chExt cx="5870235" cy="4833466"/>
          </a:xfrm>
        </p:grpSpPr>
        <p:sp>
          <p:nvSpPr>
            <p:cNvPr id="6" name="Google Shape;843;p38">
              <a:extLst>
                <a:ext uri="{FF2B5EF4-FFF2-40B4-BE49-F238E27FC236}">
                  <a16:creationId xmlns:a16="http://schemas.microsoft.com/office/drawing/2014/main" id="{C044F877-7E38-46BA-8DE6-C96FE7D403B5}"/>
                </a:ext>
              </a:extLst>
            </p:cNvPr>
            <p:cNvSpPr/>
            <p:nvPr/>
          </p:nvSpPr>
          <p:spPr>
            <a:xfrm>
              <a:off x="0" y="3967187"/>
              <a:ext cx="5870235" cy="867923"/>
            </a:xfrm>
            <a:prstGeom prst="rect">
              <a:avLst/>
            </a:prstGeom>
            <a:solidFill>
              <a:srgbClr val="F4B0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44;p38">
              <a:extLst>
                <a:ext uri="{FF2B5EF4-FFF2-40B4-BE49-F238E27FC236}">
                  <a16:creationId xmlns:a16="http://schemas.microsoft.com/office/drawing/2014/main" id="{41749D7E-8493-455C-8395-177F6C8DD754}"/>
                </a:ext>
              </a:extLst>
            </p:cNvPr>
            <p:cNvSpPr txBox="1"/>
            <p:nvPr/>
          </p:nvSpPr>
          <p:spPr>
            <a:xfrm>
              <a:off x="0" y="3967187"/>
              <a:ext cx="5870235" cy="867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Database Resources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" name="Google Shape;845;p38">
              <a:extLst>
                <a:ext uri="{FF2B5EF4-FFF2-40B4-BE49-F238E27FC236}">
                  <a16:creationId xmlns:a16="http://schemas.microsoft.com/office/drawing/2014/main" id="{B7355DBB-2743-4A07-AA41-C4D682E9A74F}"/>
                </a:ext>
              </a:extLst>
            </p:cNvPr>
            <p:cNvSpPr/>
            <p:nvPr/>
          </p:nvSpPr>
          <p:spPr>
            <a:xfrm rot="10800000">
              <a:off x="0" y="2645340"/>
              <a:ext cx="5870235" cy="1334866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D7EACC">
                <a:alpha val="89411"/>
              </a:srgbClr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46;p38">
              <a:extLst>
                <a:ext uri="{FF2B5EF4-FFF2-40B4-BE49-F238E27FC236}">
                  <a16:creationId xmlns:a16="http://schemas.microsoft.com/office/drawing/2014/main" id="{232D5E6F-EA42-4731-A74F-BC114C876184}"/>
                </a:ext>
              </a:extLst>
            </p:cNvPr>
            <p:cNvSpPr txBox="1"/>
            <p:nvPr/>
          </p:nvSpPr>
          <p:spPr>
            <a:xfrm>
              <a:off x="0" y="2645340"/>
              <a:ext cx="5870235" cy="867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Open a Connection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47;p38">
              <a:extLst>
                <a:ext uri="{FF2B5EF4-FFF2-40B4-BE49-F238E27FC236}">
                  <a16:creationId xmlns:a16="http://schemas.microsoft.com/office/drawing/2014/main" id="{653E8B81-ACFE-48AD-98D9-107B2061BA9E}"/>
                </a:ext>
              </a:extLst>
            </p:cNvPr>
            <p:cNvSpPr/>
            <p:nvPr/>
          </p:nvSpPr>
          <p:spPr>
            <a:xfrm rot="10800000">
              <a:off x="0" y="1323492"/>
              <a:ext cx="5870235" cy="1334866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2CD79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48;p38">
              <a:extLst>
                <a:ext uri="{FF2B5EF4-FFF2-40B4-BE49-F238E27FC236}">
                  <a16:creationId xmlns:a16="http://schemas.microsoft.com/office/drawing/2014/main" id="{0277E163-0E41-48D2-A1AC-2560F6EC2FA2}"/>
                </a:ext>
              </a:extLst>
            </p:cNvPr>
            <p:cNvSpPr txBox="1"/>
            <p:nvPr/>
          </p:nvSpPr>
          <p:spPr>
            <a:xfrm>
              <a:off x="0" y="1323492"/>
              <a:ext cx="5870235" cy="867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a JDBC Driver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49;p38">
              <a:extLst>
                <a:ext uri="{FF2B5EF4-FFF2-40B4-BE49-F238E27FC236}">
                  <a16:creationId xmlns:a16="http://schemas.microsoft.com/office/drawing/2014/main" id="{CF1DA17A-F4B9-4EF3-A8B6-F7554B13D8FD}"/>
                </a:ext>
              </a:extLst>
            </p:cNvPr>
            <p:cNvSpPr/>
            <p:nvPr/>
          </p:nvSpPr>
          <p:spPr>
            <a:xfrm rot="10800000">
              <a:off x="0" y="1644"/>
              <a:ext cx="5870235" cy="1334866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EE599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850;p38">
              <a:extLst>
                <a:ext uri="{FF2B5EF4-FFF2-40B4-BE49-F238E27FC236}">
                  <a16:creationId xmlns:a16="http://schemas.microsoft.com/office/drawing/2014/main" id="{E76C68C1-1C6C-4FEF-A7A4-46315C73AED8}"/>
                </a:ext>
              </a:extLst>
            </p:cNvPr>
            <p:cNvSpPr txBox="1"/>
            <p:nvPr/>
          </p:nvSpPr>
          <p:spPr>
            <a:xfrm>
              <a:off x="0" y="1644"/>
              <a:ext cx="5870235" cy="867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 JDBC Packages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851;p38">
            <a:extLst>
              <a:ext uri="{FF2B5EF4-FFF2-40B4-BE49-F238E27FC236}">
                <a16:creationId xmlns:a16="http://schemas.microsoft.com/office/drawing/2014/main" id="{C7D097AF-62BC-4373-97E9-A4744F2F4D86}"/>
              </a:ext>
            </a:extLst>
          </p:cNvPr>
          <p:cNvSpPr/>
          <p:nvPr/>
        </p:nvSpPr>
        <p:spPr>
          <a:xfrm>
            <a:off x="7550675" y="5220155"/>
            <a:ext cx="7642434" cy="1840156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// URL String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static final String database_URL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="jdbc:mysql://localhost/databaseName"; </a:t>
            </a:r>
            <a:b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53;p38">
            <a:extLst>
              <a:ext uri="{FF2B5EF4-FFF2-40B4-BE49-F238E27FC236}">
                <a16:creationId xmlns:a16="http://schemas.microsoft.com/office/drawing/2014/main" id="{8116AA98-FC41-4F49-B208-288728D70543}"/>
              </a:ext>
            </a:extLst>
          </p:cNvPr>
          <p:cNvSpPr/>
          <p:nvPr/>
        </p:nvSpPr>
        <p:spPr>
          <a:xfrm>
            <a:off x="7550674" y="2255228"/>
            <a:ext cx="7642434" cy="1527672"/>
          </a:xfrm>
          <a:prstGeom prst="frame">
            <a:avLst>
              <a:gd name="adj1" fmla="val 12500"/>
            </a:avLst>
          </a:prstGeom>
          <a:noFill/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name of the database to be selected must be mentioned in the database URL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5;p8">
            <a:extLst>
              <a:ext uri="{FF2B5EF4-FFF2-40B4-BE49-F238E27FC236}">
                <a16:creationId xmlns:a16="http://schemas.microsoft.com/office/drawing/2014/main" id="{F283F7D5-8EA7-43B6-80A1-72C523A7A8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54672" y="861801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123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0;p39">
            <a:extLst>
              <a:ext uri="{FF2B5EF4-FFF2-40B4-BE49-F238E27FC236}">
                <a16:creationId xmlns:a16="http://schemas.microsoft.com/office/drawing/2014/main" id="{EB8A594F-7294-4E29-8318-2BC1A6821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Steps to Drop a Database</a:t>
            </a:r>
            <a:endParaRPr/>
          </a:p>
        </p:txBody>
      </p:sp>
      <p:grpSp>
        <p:nvGrpSpPr>
          <p:cNvPr id="5" name="Google Shape;861;p39">
            <a:extLst>
              <a:ext uri="{FF2B5EF4-FFF2-40B4-BE49-F238E27FC236}">
                <a16:creationId xmlns:a16="http://schemas.microsoft.com/office/drawing/2014/main" id="{ED6151C1-9BFC-4DEC-9B0E-100A6136D902}"/>
              </a:ext>
            </a:extLst>
          </p:cNvPr>
          <p:cNvGrpSpPr/>
          <p:nvPr/>
        </p:nvGrpSpPr>
        <p:grpSpPr>
          <a:xfrm>
            <a:off x="3489295" y="1789463"/>
            <a:ext cx="9404596" cy="4916545"/>
            <a:chOff x="3794371" y="2496614"/>
            <a:chExt cx="9404596" cy="4916545"/>
          </a:xfrm>
        </p:grpSpPr>
        <p:cxnSp>
          <p:nvCxnSpPr>
            <p:cNvPr id="6" name="Google Shape;862;p39">
              <a:extLst>
                <a:ext uri="{FF2B5EF4-FFF2-40B4-BE49-F238E27FC236}">
                  <a16:creationId xmlns:a16="http://schemas.microsoft.com/office/drawing/2014/main" id="{7E89D20D-5EF1-44E5-933B-79B4E28350BF}"/>
                </a:ext>
              </a:extLst>
            </p:cNvPr>
            <p:cNvCxnSpPr>
              <a:stCxn id="18" idx="3"/>
              <a:endCxn id="10" idx="1"/>
            </p:cNvCxnSpPr>
            <p:nvPr/>
          </p:nvCxnSpPr>
          <p:spPr>
            <a:xfrm rot="10800000">
              <a:off x="6793788" y="5094408"/>
              <a:ext cx="0" cy="935100"/>
            </a:xfrm>
            <a:prstGeom prst="straightConnector1">
              <a:avLst/>
            </a:prstGeom>
            <a:noFill/>
            <a:ln w="57150" cap="flat" cmpd="sng">
              <a:solidFill>
                <a:srgbClr val="B4E3F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865;p39">
              <a:extLst>
                <a:ext uri="{FF2B5EF4-FFF2-40B4-BE49-F238E27FC236}">
                  <a16:creationId xmlns:a16="http://schemas.microsoft.com/office/drawing/2014/main" id="{6A8A3AE5-BF38-492E-A2EE-A4FB13B5FF74}"/>
                </a:ext>
              </a:extLst>
            </p:cNvPr>
            <p:cNvSpPr/>
            <p:nvPr/>
          </p:nvSpPr>
          <p:spPr>
            <a:xfrm>
              <a:off x="4151562" y="2501567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6B28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Import JDBC packages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Google Shape;866;p39">
              <a:extLst>
                <a:ext uri="{FF2B5EF4-FFF2-40B4-BE49-F238E27FC236}">
                  <a16:creationId xmlns:a16="http://schemas.microsoft.com/office/drawing/2014/main" id="{9A4C32DE-5545-47F5-887D-94B624A51DA1}"/>
                </a:ext>
              </a:extLst>
            </p:cNvPr>
            <p:cNvGrpSpPr/>
            <p:nvPr/>
          </p:nvGrpSpPr>
          <p:grpSpPr>
            <a:xfrm>
              <a:off x="3794371" y="4618939"/>
              <a:ext cx="9404596" cy="358649"/>
              <a:chOff x="833904" y="4773519"/>
              <a:chExt cx="9404596" cy="358649"/>
            </a:xfrm>
          </p:grpSpPr>
          <p:cxnSp>
            <p:nvCxnSpPr>
              <p:cNvPr id="22" name="Google Shape;867;p39">
                <a:extLst>
                  <a:ext uri="{FF2B5EF4-FFF2-40B4-BE49-F238E27FC236}">
                    <a16:creationId xmlns:a16="http://schemas.microsoft.com/office/drawing/2014/main" id="{9533D07F-CA1A-41D3-B031-22F66B66FDA5}"/>
                  </a:ext>
                </a:extLst>
              </p:cNvPr>
              <p:cNvCxnSpPr>
                <a:stCxn id="23" idx="6"/>
                <a:endCxn id="24" idx="2"/>
              </p:cNvCxnSpPr>
              <p:nvPr/>
            </p:nvCxnSpPr>
            <p:spPr>
              <a:xfrm rot="10800000" flipH="1">
                <a:off x="1157072" y="4935184"/>
                <a:ext cx="8758200" cy="354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" name="Google Shape;868;p39">
                <a:extLst>
                  <a:ext uri="{FF2B5EF4-FFF2-40B4-BE49-F238E27FC236}">
                    <a16:creationId xmlns:a16="http://schemas.microsoft.com/office/drawing/2014/main" id="{E5576888-0BDB-4278-B813-12C145393E66}"/>
                  </a:ext>
                </a:extLst>
              </p:cNvPr>
              <p:cNvSpPr/>
              <p:nvPr/>
            </p:nvSpPr>
            <p:spPr>
              <a:xfrm>
                <a:off x="833904" y="4809000"/>
                <a:ext cx="323168" cy="32316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869;p39">
                <a:extLst>
                  <a:ext uri="{FF2B5EF4-FFF2-40B4-BE49-F238E27FC236}">
                    <a16:creationId xmlns:a16="http://schemas.microsoft.com/office/drawing/2014/main" id="{96B9B58D-841C-4103-A4E3-A7C2CD3E07CA}"/>
                  </a:ext>
                </a:extLst>
              </p:cNvPr>
              <p:cNvSpPr/>
              <p:nvPr/>
            </p:nvSpPr>
            <p:spPr>
              <a:xfrm>
                <a:off x="9915332" y="4773519"/>
                <a:ext cx="323168" cy="323168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" name="Google Shape;870;p39">
              <a:extLst>
                <a:ext uri="{FF2B5EF4-FFF2-40B4-BE49-F238E27FC236}">
                  <a16:creationId xmlns:a16="http://schemas.microsoft.com/office/drawing/2014/main" id="{34ED0289-3461-409B-88FD-6014B1E39855}"/>
                </a:ext>
              </a:extLst>
            </p:cNvPr>
            <p:cNvSpPr/>
            <p:nvPr/>
          </p:nvSpPr>
          <p:spPr>
            <a:xfrm>
              <a:off x="4843448" y="4367556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6B28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864;p39">
              <a:extLst>
                <a:ext uri="{FF2B5EF4-FFF2-40B4-BE49-F238E27FC236}">
                  <a16:creationId xmlns:a16="http://schemas.microsoft.com/office/drawing/2014/main" id="{627116B8-3BFF-4A1A-904D-AFE79DDEB2CB}"/>
                </a:ext>
              </a:extLst>
            </p:cNvPr>
            <p:cNvSpPr/>
            <p:nvPr/>
          </p:nvSpPr>
          <p:spPr>
            <a:xfrm>
              <a:off x="6430373" y="4367556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B4E3F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871;p39">
              <a:extLst>
                <a:ext uri="{FF2B5EF4-FFF2-40B4-BE49-F238E27FC236}">
                  <a16:creationId xmlns:a16="http://schemas.microsoft.com/office/drawing/2014/main" id="{F4755EF8-7369-4FDB-AFC8-07BCDC125A75}"/>
                </a:ext>
              </a:extLst>
            </p:cNvPr>
            <p:cNvSpPr/>
            <p:nvPr/>
          </p:nvSpPr>
          <p:spPr>
            <a:xfrm>
              <a:off x="8017297" y="4367556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A9D18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872;p39">
              <a:extLst>
                <a:ext uri="{FF2B5EF4-FFF2-40B4-BE49-F238E27FC236}">
                  <a16:creationId xmlns:a16="http://schemas.microsoft.com/office/drawing/2014/main" id="{28286371-C5E2-41F8-8097-776438A06CDF}"/>
                </a:ext>
              </a:extLst>
            </p:cNvPr>
            <p:cNvSpPr/>
            <p:nvPr/>
          </p:nvSpPr>
          <p:spPr>
            <a:xfrm>
              <a:off x="9604221" y="4367556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D96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873;p39">
              <a:extLst>
                <a:ext uri="{FF2B5EF4-FFF2-40B4-BE49-F238E27FC236}">
                  <a16:creationId xmlns:a16="http://schemas.microsoft.com/office/drawing/2014/main" id="{BD3EDFD5-31E6-4E12-8911-52308B0EA7B4}"/>
                </a:ext>
              </a:extLst>
            </p:cNvPr>
            <p:cNvSpPr/>
            <p:nvPr/>
          </p:nvSpPr>
          <p:spPr>
            <a:xfrm>
              <a:off x="11191147" y="4367556"/>
              <a:ext cx="726830" cy="72683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BFBFB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4" name="Google Shape;874;p39">
              <a:extLst>
                <a:ext uri="{FF2B5EF4-FFF2-40B4-BE49-F238E27FC236}">
                  <a16:creationId xmlns:a16="http://schemas.microsoft.com/office/drawing/2014/main" id="{5A0F54FF-B592-4D35-9D95-BEC537F6FB5C}"/>
                </a:ext>
              </a:extLst>
            </p:cNvPr>
            <p:cNvCxnSpPr>
              <a:stCxn id="9" idx="3"/>
              <a:endCxn id="7" idx="1"/>
            </p:cNvCxnSpPr>
            <p:nvPr/>
          </p:nvCxnSpPr>
          <p:spPr>
            <a:xfrm rot="10800000">
              <a:off x="5206863" y="3885156"/>
              <a:ext cx="0" cy="482400"/>
            </a:xfrm>
            <a:prstGeom prst="straightConnector1">
              <a:avLst/>
            </a:prstGeom>
            <a:noFill/>
            <a:ln w="57150" cap="flat" cmpd="sng">
              <a:solidFill>
                <a:srgbClr val="F6B28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875;p39">
              <a:extLst>
                <a:ext uri="{FF2B5EF4-FFF2-40B4-BE49-F238E27FC236}">
                  <a16:creationId xmlns:a16="http://schemas.microsoft.com/office/drawing/2014/main" id="{5F32BA9F-5E74-4784-A4C6-4F8EF438EB45}"/>
                </a:ext>
              </a:extLst>
            </p:cNvPr>
            <p:cNvCxnSpPr>
              <a:stCxn id="11" idx="3"/>
              <a:endCxn id="19" idx="1"/>
            </p:cNvCxnSpPr>
            <p:nvPr/>
          </p:nvCxnSpPr>
          <p:spPr>
            <a:xfrm rot="10800000" flipH="1">
              <a:off x="8380712" y="3880356"/>
              <a:ext cx="1200" cy="487200"/>
            </a:xfrm>
            <a:prstGeom prst="straightConnector1">
              <a:avLst/>
            </a:prstGeom>
            <a:noFill/>
            <a:ln w="57150" cap="flat" cmpd="sng">
              <a:solidFill>
                <a:srgbClr val="A8D08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877;p39">
              <a:extLst>
                <a:ext uri="{FF2B5EF4-FFF2-40B4-BE49-F238E27FC236}">
                  <a16:creationId xmlns:a16="http://schemas.microsoft.com/office/drawing/2014/main" id="{83A59A54-C5CA-480B-8D35-D802F0EB5DC4}"/>
                </a:ext>
              </a:extLst>
            </p:cNvPr>
            <p:cNvCxnSpPr>
              <a:stCxn id="20" idx="3"/>
              <a:endCxn id="12" idx="1"/>
            </p:cNvCxnSpPr>
            <p:nvPr/>
          </p:nvCxnSpPr>
          <p:spPr>
            <a:xfrm rot="10800000">
              <a:off x="9967637" y="5094408"/>
              <a:ext cx="0" cy="935100"/>
            </a:xfrm>
            <a:prstGeom prst="straightConnector1">
              <a:avLst/>
            </a:prstGeom>
            <a:noFill/>
            <a:ln w="57150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879;p39">
              <a:extLst>
                <a:ext uri="{FF2B5EF4-FFF2-40B4-BE49-F238E27FC236}">
                  <a16:creationId xmlns:a16="http://schemas.microsoft.com/office/drawing/2014/main" id="{FBF45193-9DD1-4497-A8A8-BD604B4BBB0D}"/>
                </a:ext>
              </a:extLst>
            </p:cNvPr>
            <p:cNvCxnSpPr>
              <a:stCxn id="13" idx="3"/>
              <a:endCxn id="21" idx="1"/>
            </p:cNvCxnSpPr>
            <p:nvPr/>
          </p:nvCxnSpPr>
          <p:spPr>
            <a:xfrm rot="10800000" flipH="1">
              <a:off x="11554562" y="3880356"/>
              <a:ext cx="2700" cy="487200"/>
            </a:xfrm>
            <a:prstGeom prst="straightConnector1">
              <a:avLst/>
            </a:prstGeom>
            <a:noFill/>
            <a:ln w="571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" name="Google Shape;863;p39">
              <a:extLst>
                <a:ext uri="{FF2B5EF4-FFF2-40B4-BE49-F238E27FC236}">
                  <a16:creationId xmlns:a16="http://schemas.microsoft.com/office/drawing/2014/main" id="{38123C3B-3D40-418C-B65E-F7570AA27333}"/>
                </a:ext>
              </a:extLst>
            </p:cNvPr>
            <p:cNvSpPr/>
            <p:nvPr/>
          </p:nvSpPr>
          <p:spPr>
            <a:xfrm>
              <a:off x="5738487" y="6029508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B4E3F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Register the JDBC driver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876;p39">
              <a:extLst>
                <a:ext uri="{FF2B5EF4-FFF2-40B4-BE49-F238E27FC236}">
                  <a16:creationId xmlns:a16="http://schemas.microsoft.com/office/drawing/2014/main" id="{89F5D7BD-2A5A-48DE-8D96-B7C97D18F798}"/>
                </a:ext>
              </a:extLst>
            </p:cNvPr>
            <p:cNvSpPr/>
            <p:nvPr/>
          </p:nvSpPr>
          <p:spPr>
            <a:xfrm>
              <a:off x="7326693" y="2496614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Open a connection</a:t>
              </a:r>
              <a:endParaRPr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878;p39">
              <a:extLst>
                <a:ext uri="{FF2B5EF4-FFF2-40B4-BE49-F238E27FC236}">
                  <a16:creationId xmlns:a16="http://schemas.microsoft.com/office/drawing/2014/main" id="{CD5BB43B-8EE1-46AF-8A1D-79725BC89C6C}"/>
                </a:ext>
              </a:extLst>
            </p:cNvPr>
            <p:cNvSpPr/>
            <p:nvPr/>
          </p:nvSpPr>
          <p:spPr>
            <a:xfrm>
              <a:off x="8912337" y="6029508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 the query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880;p39">
              <a:extLst>
                <a:ext uri="{FF2B5EF4-FFF2-40B4-BE49-F238E27FC236}">
                  <a16:creationId xmlns:a16="http://schemas.microsoft.com/office/drawing/2014/main" id="{211CBFF0-C069-4F80-98AD-8520BF5F40F5}"/>
                </a:ext>
              </a:extLst>
            </p:cNvPr>
            <p:cNvSpPr/>
            <p:nvPr/>
          </p:nvSpPr>
          <p:spPr>
            <a:xfrm>
              <a:off x="10501825" y="2496614"/>
              <a:ext cx="2110601" cy="1383651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BFBFB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database resources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6" name="Google Shape;175;p8">
            <a:extLst>
              <a:ext uri="{FF2B5EF4-FFF2-40B4-BE49-F238E27FC236}">
                <a16:creationId xmlns:a16="http://schemas.microsoft.com/office/drawing/2014/main" id="{95F4D76D-BF70-4788-B7E3-C86C8E56A7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350051" y="861801"/>
            <a:ext cx="79075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515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7;p40">
            <a:extLst>
              <a:ext uri="{FF2B5EF4-FFF2-40B4-BE49-F238E27FC236}">
                <a16:creationId xmlns:a16="http://schemas.microsoft.com/office/drawing/2014/main" id="{80473601-0116-41DB-B4F6-CC47D34851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Steps to Drop a Database</a:t>
            </a:r>
            <a:endParaRPr/>
          </a:p>
        </p:txBody>
      </p:sp>
      <p:sp>
        <p:nvSpPr>
          <p:cNvPr id="5" name="Google Shape;888;p40">
            <a:extLst>
              <a:ext uri="{FF2B5EF4-FFF2-40B4-BE49-F238E27FC236}">
                <a16:creationId xmlns:a16="http://schemas.microsoft.com/office/drawing/2014/main" id="{D12007B6-EE27-40AA-A69D-8777C477CE7C}"/>
              </a:ext>
            </a:extLst>
          </p:cNvPr>
          <p:cNvSpPr/>
          <p:nvPr/>
        </p:nvSpPr>
        <p:spPr>
          <a:xfrm>
            <a:off x="1993733" y="1364189"/>
            <a:ext cx="12395717" cy="963761"/>
          </a:xfrm>
          <a:prstGeom prst="frame">
            <a:avLst>
              <a:gd name="adj1" fmla="val 12500"/>
            </a:avLst>
          </a:prstGeom>
          <a:noFill/>
          <a:ln w="25400" cap="flat" cmpd="sng">
            <a:solidFill>
              <a:srgbClr val="7C9C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name of the database to be dropped must be mentioned in the database URL.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889;p40">
            <a:extLst>
              <a:ext uri="{FF2B5EF4-FFF2-40B4-BE49-F238E27FC236}">
                <a16:creationId xmlns:a16="http://schemas.microsoft.com/office/drawing/2014/main" id="{4AAEF655-68C8-400A-B013-7B5B7BBF92D7}"/>
              </a:ext>
            </a:extLst>
          </p:cNvPr>
          <p:cNvSpPr/>
          <p:nvPr/>
        </p:nvSpPr>
        <p:spPr>
          <a:xfrm>
            <a:off x="3538242" y="4012139"/>
            <a:ext cx="9306699" cy="3303060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Database to be dropped mentioned in the URL String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static final String database_URL     	="jdbc:mysql://localhost/databaseName";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Drop the 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Statement stmt = connect.createStatement();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String sqlString = “DROP DATABASE SAMPLE”;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stmt.executeUpdate(sqlString);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90;p40">
            <a:extLst>
              <a:ext uri="{FF2B5EF4-FFF2-40B4-BE49-F238E27FC236}">
                <a16:creationId xmlns:a16="http://schemas.microsoft.com/office/drawing/2014/main" id="{C97CACE5-0072-4F9B-93FC-E766E5553648}"/>
              </a:ext>
            </a:extLst>
          </p:cNvPr>
          <p:cNvSpPr/>
          <p:nvPr/>
        </p:nvSpPr>
        <p:spPr>
          <a:xfrm>
            <a:off x="7076630" y="2790054"/>
            <a:ext cx="2229925" cy="725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Sample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532D21FE-3D12-46A5-B9A0-6F68F0EBF2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350051" y="861801"/>
            <a:ext cx="79075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17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Create, Select, and Drop a Database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Demonstrate how to create, select, and drop a database in JDBC.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4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3785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JDBC database actions:</a:t>
            </a:r>
          </a:p>
          <a:p>
            <a:pPr marL="457188" marR="0" lvl="0" indent="-457188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to use JDBC to create, select, and drop a database.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the jar files for MySQL connection for Java. 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web.xml and check for servlet-api.jar.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an HTML file. Create a </a:t>
            </a:r>
            <a:r>
              <a:rPr lang="en-US" sz="80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DBConnection</a:t>
            </a: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class to initiate a JDBC connection.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</a:t>
            </a:r>
            <a:r>
              <a:rPr lang="en-US" sz="80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config.properties</a:t>
            </a: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file to store JDBC credentials.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DB Operations servlet to create, select, and drop a database.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Build, publish, and start the project. Run the project.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137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Create, Select, and Drop a Database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Demonstrate how to create, select, and drop a database in JDBC.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4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42560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Unassisted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JDBC database actions:</a:t>
            </a:r>
          </a:p>
          <a:p>
            <a:pPr marL="457188" marR="0" lvl="0" indent="-457188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to use JDBC to create, select, and drop a database.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the jar files for MySQL connection for Java. 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web.xml and check for servlet-api.jar.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an HTML file. Create a </a:t>
            </a:r>
            <a:r>
              <a:rPr lang="en-US" sz="80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DBConnection</a:t>
            </a: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class to initiate a JDBC connection.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</a:t>
            </a:r>
            <a:r>
              <a:rPr lang="en-US" sz="80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config.properties</a:t>
            </a: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file to store JDBC credentials.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DB Operations servlet to create, select, and drop a database.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Build, publish, and start the project. Run the project.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80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80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066171" y="871640"/>
            <a:ext cx="105250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468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8;g7709e55cc4_0_0">
            <a:extLst>
              <a:ext uri="{FF2B5EF4-FFF2-40B4-BE49-F238E27FC236}">
                <a16:creationId xmlns:a16="http://schemas.microsoft.com/office/drawing/2014/main" id="{CF36722C-F001-4032-93F4-D50EBAA19EC2}"/>
              </a:ext>
            </a:extLst>
          </p:cNvPr>
          <p:cNvSpPr txBox="1"/>
          <p:nvPr/>
        </p:nvSpPr>
        <p:spPr>
          <a:xfrm>
            <a:off x="1449553" y="2458940"/>
            <a:ext cx="43629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are databases?</a:t>
            </a:r>
            <a:endParaRPr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Tables and relations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19;g7709e55cc4_0_0">
            <a:extLst>
              <a:ext uri="{FF2B5EF4-FFF2-40B4-BE49-F238E27FC236}">
                <a16:creationId xmlns:a16="http://schemas.microsoft.com/office/drawing/2014/main" id="{A0C07678-E13A-4B3D-A9C9-0A0F31EE5C2A}"/>
              </a:ext>
            </a:extLst>
          </p:cNvPr>
          <p:cNvSpPr/>
          <p:nvPr/>
        </p:nvSpPr>
        <p:spPr>
          <a:xfrm>
            <a:off x="1241437" y="2001740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Group data using queries</a:t>
            </a:r>
            <a:endParaRPr sz="2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20;g7709e55cc4_0_0">
            <a:extLst>
              <a:ext uri="{FF2B5EF4-FFF2-40B4-BE49-F238E27FC236}">
                <a16:creationId xmlns:a16="http://schemas.microsoft.com/office/drawing/2014/main" id="{1B31729B-6033-492F-8255-00AB314955EF}"/>
              </a:ext>
            </a:extLst>
          </p:cNvPr>
          <p:cNvSpPr txBox="1"/>
          <p:nvPr/>
        </p:nvSpPr>
        <p:spPr>
          <a:xfrm>
            <a:off x="1449550" y="4370775"/>
            <a:ext cx="53853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is querying?</a:t>
            </a:r>
            <a:endParaRPr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Dml, ddl, and more</a:t>
            </a:r>
            <a:endParaRPr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Common query tool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21;g7709e55cc4_0_0">
            <a:extLst>
              <a:ext uri="{FF2B5EF4-FFF2-40B4-BE49-F238E27FC236}">
                <a16:creationId xmlns:a16="http://schemas.microsoft.com/office/drawing/2014/main" id="{8F488453-2859-4F0E-BC3D-B2132F332FB5}"/>
              </a:ext>
            </a:extLst>
          </p:cNvPr>
          <p:cNvSpPr/>
          <p:nvPr/>
        </p:nvSpPr>
        <p:spPr>
          <a:xfrm>
            <a:off x="1241414" y="3862948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Demonstrate SQL queries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22;g7709e55cc4_0_0">
            <a:extLst>
              <a:ext uri="{FF2B5EF4-FFF2-40B4-BE49-F238E27FC236}">
                <a16:creationId xmlns:a16="http://schemas.microsoft.com/office/drawing/2014/main" id="{EA4D3F44-66D0-47AA-A1EB-020AA3A050C9}"/>
              </a:ext>
            </a:extLst>
          </p:cNvPr>
          <p:cNvSpPr txBox="1"/>
          <p:nvPr/>
        </p:nvSpPr>
        <p:spPr>
          <a:xfrm>
            <a:off x="1538171" y="6571150"/>
            <a:ext cx="5862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Creating a filter condition</a:t>
            </a:r>
            <a:endParaRPr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Applying multiple filter conditions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223;g7709e55cc4_0_0">
            <a:extLst>
              <a:ext uri="{FF2B5EF4-FFF2-40B4-BE49-F238E27FC236}">
                <a16:creationId xmlns:a16="http://schemas.microsoft.com/office/drawing/2014/main" id="{C3B71B01-998F-4F01-BD91-CF202B17BCCC}"/>
              </a:ext>
            </a:extLst>
          </p:cNvPr>
          <p:cNvSpPr/>
          <p:nvPr/>
        </p:nvSpPr>
        <p:spPr>
          <a:xfrm>
            <a:off x="1201902" y="6024077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Filter results using queries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97098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49A09-B8F3-4C3D-A84F-8614F3E12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Insertion,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Updation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and Deletion of Database Records</a:t>
            </a:r>
            <a:endParaRPr lang="en-US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5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34;p46">
            <a:extLst>
              <a:ext uri="{FF2B5EF4-FFF2-40B4-BE49-F238E27FC236}">
                <a16:creationId xmlns:a16="http://schemas.microsoft.com/office/drawing/2014/main" id="{1AE5B877-4401-4558-B478-5F43AE203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dirty="0"/>
              <a:t>Insert, Update, and Delete Records</a:t>
            </a:r>
            <a:endParaRPr dirty="0"/>
          </a:p>
        </p:txBody>
      </p:sp>
      <p:sp>
        <p:nvSpPr>
          <p:cNvPr id="6" name="Google Shape;935;p46">
            <a:extLst>
              <a:ext uri="{FF2B5EF4-FFF2-40B4-BE49-F238E27FC236}">
                <a16:creationId xmlns:a16="http://schemas.microsoft.com/office/drawing/2014/main" id="{204989E4-4DFB-4892-AD87-0C1DDBBAFC00}"/>
              </a:ext>
            </a:extLst>
          </p:cNvPr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Insert a record in the table, update an existing record, or delete a record in the table by following the steps below: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936;p46">
            <a:extLst>
              <a:ext uri="{FF2B5EF4-FFF2-40B4-BE49-F238E27FC236}">
                <a16:creationId xmlns:a16="http://schemas.microsoft.com/office/drawing/2014/main" id="{20B3BDC1-F9E3-4C1C-8C31-D1539E2C01E8}"/>
              </a:ext>
            </a:extLst>
          </p:cNvPr>
          <p:cNvGrpSpPr/>
          <p:nvPr/>
        </p:nvGrpSpPr>
        <p:grpSpPr>
          <a:xfrm>
            <a:off x="2713037" y="2168941"/>
            <a:ext cx="10829923" cy="5690625"/>
            <a:chOff x="3704" y="0"/>
            <a:chExt cx="10829923" cy="5690625"/>
          </a:xfrm>
        </p:grpSpPr>
        <p:sp>
          <p:nvSpPr>
            <p:cNvPr id="8" name="Google Shape;937;p46">
              <a:extLst>
                <a:ext uri="{FF2B5EF4-FFF2-40B4-BE49-F238E27FC236}">
                  <a16:creationId xmlns:a16="http://schemas.microsoft.com/office/drawing/2014/main" id="{7AD8F31D-A45A-4CC2-8F07-FEE26CE56BDA}"/>
                </a:ext>
              </a:extLst>
            </p:cNvPr>
            <p:cNvSpPr/>
            <p:nvPr/>
          </p:nvSpPr>
          <p:spPr>
            <a:xfrm>
              <a:off x="812799" y="0"/>
              <a:ext cx="9211733" cy="56906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DEDE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38;p46">
              <a:extLst>
                <a:ext uri="{FF2B5EF4-FFF2-40B4-BE49-F238E27FC236}">
                  <a16:creationId xmlns:a16="http://schemas.microsoft.com/office/drawing/2014/main" id="{177C55D2-EA57-41F3-8BD7-62966B8A605D}"/>
                </a:ext>
              </a:extLst>
            </p:cNvPr>
            <p:cNvSpPr/>
            <p:nvPr/>
          </p:nvSpPr>
          <p:spPr>
            <a:xfrm>
              <a:off x="3704" y="1707187"/>
              <a:ext cx="2406649" cy="2276250"/>
            </a:xfrm>
            <a:prstGeom prst="roundRect">
              <a:avLst>
                <a:gd name="adj" fmla="val 16667"/>
              </a:avLst>
            </a:prstGeom>
            <a:solidFill>
              <a:srgbClr val="F4B08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39;p46">
              <a:extLst>
                <a:ext uri="{FF2B5EF4-FFF2-40B4-BE49-F238E27FC236}">
                  <a16:creationId xmlns:a16="http://schemas.microsoft.com/office/drawing/2014/main" id="{C9373219-BAB6-45B1-9561-EA7D7B2F04DD}"/>
                </a:ext>
              </a:extLst>
            </p:cNvPr>
            <p:cNvSpPr txBox="1"/>
            <p:nvPr/>
          </p:nvSpPr>
          <p:spPr>
            <a:xfrm>
              <a:off x="114821" y="1818304"/>
              <a:ext cx="2184415" cy="2054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Establish a connection to the database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40;p46">
              <a:extLst>
                <a:ext uri="{FF2B5EF4-FFF2-40B4-BE49-F238E27FC236}">
                  <a16:creationId xmlns:a16="http://schemas.microsoft.com/office/drawing/2014/main" id="{C08A7733-DD9F-4582-A1AF-6F5CD4AF5BE3}"/>
                </a:ext>
              </a:extLst>
            </p:cNvPr>
            <p:cNvSpPr/>
            <p:nvPr/>
          </p:nvSpPr>
          <p:spPr>
            <a:xfrm>
              <a:off x="2811462" y="1707187"/>
              <a:ext cx="2406649" cy="2276250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41;p46">
              <a:extLst>
                <a:ext uri="{FF2B5EF4-FFF2-40B4-BE49-F238E27FC236}">
                  <a16:creationId xmlns:a16="http://schemas.microsoft.com/office/drawing/2014/main" id="{3E8DB655-5C75-49EE-A4E4-F0610B577A72}"/>
                </a:ext>
              </a:extLst>
            </p:cNvPr>
            <p:cNvSpPr txBox="1"/>
            <p:nvPr/>
          </p:nvSpPr>
          <p:spPr>
            <a:xfrm>
              <a:off x="2922579" y="1818304"/>
              <a:ext cx="2184415" cy="2054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Create a Statement object to perform the query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42;p46">
              <a:extLst>
                <a:ext uri="{FF2B5EF4-FFF2-40B4-BE49-F238E27FC236}">
                  <a16:creationId xmlns:a16="http://schemas.microsoft.com/office/drawing/2014/main" id="{F81712D2-98E4-4853-95C3-6F793B08D024}"/>
                </a:ext>
              </a:extLst>
            </p:cNvPr>
            <p:cNvSpPr/>
            <p:nvPr/>
          </p:nvSpPr>
          <p:spPr>
            <a:xfrm>
              <a:off x="5619220" y="1707187"/>
              <a:ext cx="2406649" cy="2276250"/>
            </a:xfrm>
            <a:prstGeom prst="roundRect">
              <a:avLst>
                <a:gd name="adj" fmla="val 16667"/>
              </a:avLst>
            </a:prstGeom>
            <a:solidFill>
              <a:srgbClr val="B4E3F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43;p46">
              <a:extLst>
                <a:ext uri="{FF2B5EF4-FFF2-40B4-BE49-F238E27FC236}">
                  <a16:creationId xmlns:a16="http://schemas.microsoft.com/office/drawing/2014/main" id="{36127B37-AE97-46D4-8946-BB757993EAAE}"/>
                </a:ext>
              </a:extLst>
            </p:cNvPr>
            <p:cNvSpPr txBox="1"/>
            <p:nvPr/>
          </p:nvSpPr>
          <p:spPr>
            <a:xfrm>
              <a:off x="5730337" y="1818304"/>
              <a:ext cx="2184415" cy="2054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 INSERT, UPDATE. or DELETE statement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44;p46">
              <a:extLst>
                <a:ext uri="{FF2B5EF4-FFF2-40B4-BE49-F238E27FC236}">
                  <a16:creationId xmlns:a16="http://schemas.microsoft.com/office/drawing/2014/main" id="{BE45D895-9BAF-4336-8F5A-0EA4C50BDA8E}"/>
                </a:ext>
              </a:extLst>
            </p:cNvPr>
            <p:cNvSpPr/>
            <p:nvPr/>
          </p:nvSpPr>
          <p:spPr>
            <a:xfrm>
              <a:off x="8426978" y="1707187"/>
              <a:ext cx="2406649" cy="2276250"/>
            </a:xfrm>
            <a:prstGeom prst="roundRect">
              <a:avLst>
                <a:gd name="adj" fmla="val 16667"/>
              </a:avLst>
            </a:prstGeom>
            <a:solidFill>
              <a:srgbClr val="A8D08C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45;p46">
              <a:extLst>
                <a:ext uri="{FF2B5EF4-FFF2-40B4-BE49-F238E27FC236}">
                  <a16:creationId xmlns:a16="http://schemas.microsoft.com/office/drawing/2014/main" id="{D473086F-A0D5-40D0-A25D-7FC583BEA15B}"/>
                </a:ext>
              </a:extLst>
            </p:cNvPr>
            <p:cNvSpPr txBox="1"/>
            <p:nvPr/>
          </p:nvSpPr>
          <p:spPr>
            <a:xfrm>
              <a:off x="8538095" y="1818304"/>
              <a:ext cx="2184415" cy="2054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the database connection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" name="Google Shape;175;p8">
            <a:extLst>
              <a:ext uri="{FF2B5EF4-FFF2-40B4-BE49-F238E27FC236}">
                <a16:creationId xmlns:a16="http://schemas.microsoft.com/office/drawing/2014/main" id="{2A8EA227-2AE7-4E1D-A772-C4801E0ECE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066171" y="871640"/>
            <a:ext cx="105250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997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2;p47">
            <a:extLst>
              <a:ext uri="{FF2B5EF4-FFF2-40B4-BE49-F238E27FC236}">
                <a16:creationId xmlns:a16="http://schemas.microsoft.com/office/drawing/2014/main" id="{5F660E1A-B7D4-47A3-B97A-9747E05485DA}"/>
              </a:ext>
            </a:extLst>
          </p:cNvPr>
          <p:cNvSpPr/>
          <p:nvPr/>
        </p:nvSpPr>
        <p:spPr>
          <a:xfrm>
            <a:off x="7147251" y="2111947"/>
            <a:ext cx="1961494" cy="705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53;p47">
            <a:extLst>
              <a:ext uri="{FF2B5EF4-FFF2-40B4-BE49-F238E27FC236}">
                <a16:creationId xmlns:a16="http://schemas.microsoft.com/office/drawing/2014/main" id="{33DFD555-45FD-424B-9DAE-C72A3A318F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Insert a Record</a:t>
            </a:r>
            <a:endParaRPr/>
          </a:p>
        </p:txBody>
      </p:sp>
      <p:sp>
        <p:nvSpPr>
          <p:cNvPr id="6" name="Google Shape;954;p47">
            <a:extLst>
              <a:ext uri="{FF2B5EF4-FFF2-40B4-BE49-F238E27FC236}">
                <a16:creationId xmlns:a16="http://schemas.microsoft.com/office/drawing/2014/main" id="{573F4B2B-D7F9-4C6F-8944-E39E8D9E5BB1}"/>
              </a:ext>
            </a:extLst>
          </p:cNvPr>
          <p:cNvSpPr/>
          <p:nvPr/>
        </p:nvSpPr>
        <p:spPr>
          <a:xfrm>
            <a:off x="3094722" y="3094924"/>
            <a:ext cx="10066552" cy="5091405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//Connection and statement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Connection connect = null;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Statement stmt = null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Database to be connected 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static final String database_URL =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"jdbc:mysql://localhost/databaseName";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Insert a record into SampleTable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stmt = connect.createStatement();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String sqlString = “INSERT INTO employeeRecords “ + "VALUES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(100,‘firstNameTest’,‘lastNameTest’)";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stmt.executeUpdate(sqlString);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955;p47">
            <a:extLst>
              <a:ext uri="{FF2B5EF4-FFF2-40B4-BE49-F238E27FC236}">
                <a16:creationId xmlns:a16="http://schemas.microsoft.com/office/drawing/2014/main" id="{E0DA6085-B9D2-40E0-A64C-1EF083493FDF}"/>
              </a:ext>
            </a:extLst>
          </p:cNvPr>
          <p:cNvSpPr/>
          <p:nvPr/>
        </p:nvSpPr>
        <p:spPr>
          <a:xfrm>
            <a:off x="2235835" y="12146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INSERT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statement is used to insert a record in a database table.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A7EE56B8-82F7-4098-B2A0-18104E4D50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873677" y="871640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6761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62;p48">
            <a:extLst>
              <a:ext uri="{FF2B5EF4-FFF2-40B4-BE49-F238E27FC236}">
                <a16:creationId xmlns:a16="http://schemas.microsoft.com/office/drawing/2014/main" id="{52E96EFB-3117-483B-88AE-A322B209495B}"/>
              </a:ext>
            </a:extLst>
          </p:cNvPr>
          <p:cNvSpPr/>
          <p:nvPr/>
        </p:nvSpPr>
        <p:spPr>
          <a:xfrm>
            <a:off x="7147251" y="2111947"/>
            <a:ext cx="1961494" cy="705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63;p48">
            <a:extLst>
              <a:ext uri="{FF2B5EF4-FFF2-40B4-BE49-F238E27FC236}">
                <a16:creationId xmlns:a16="http://schemas.microsoft.com/office/drawing/2014/main" id="{138854D0-A3C0-468D-95AC-D1127A829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Update a Record</a:t>
            </a:r>
            <a:endParaRPr/>
          </a:p>
        </p:txBody>
      </p:sp>
      <p:sp>
        <p:nvSpPr>
          <p:cNvPr id="6" name="Google Shape;964;p48">
            <a:extLst>
              <a:ext uri="{FF2B5EF4-FFF2-40B4-BE49-F238E27FC236}">
                <a16:creationId xmlns:a16="http://schemas.microsoft.com/office/drawing/2014/main" id="{849F766A-D05F-4AF2-92ED-46FE2128AC22}"/>
              </a:ext>
            </a:extLst>
          </p:cNvPr>
          <p:cNvSpPr/>
          <p:nvPr/>
        </p:nvSpPr>
        <p:spPr>
          <a:xfrm>
            <a:off x="3094722" y="3094924"/>
            <a:ext cx="10066552" cy="5091405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//Connection and statement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Connection connect = null;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Statement stmt = null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Database to be connected 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static final String database_URL =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"jdbc:mysql://localhost/databaseName";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Insert a record into SampleTable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stmt = connect.createStatement();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String sqlString = "UPDATE employeeRecords “ + "SET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lastName = Rao WHERE id in (101, 203)";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stmt.executeUpdate(sqlString);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965;p48">
            <a:extLst>
              <a:ext uri="{FF2B5EF4-FFF2-40B4-BE49-F238E27FC236}">
                <a16:creationId xmlns:a16="http://schemas.microsoft.com/office/drawing/2014/main" id="{383462C9-C5AD-4DBE-83FC-B6E4E1792CED}"/>
              </a:ext>
            </a:extLst>
          </p:cNvPr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UPDATE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statement is used to update an existing record in the database table.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C60914C8-CB54-42DE-B97D-AA048FB982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358128" y="871640"/>
            <a:ext cx="594108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015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72;p49">
            <a:extLst>
              <a:ext uri="{FF2B5EF4-FFF2-40B4-BE49-F238E27FC236}">
                <a16:creationId xmlns:a16="http://schemas.microsoft.com/office/drawing/2014/main" id="{19C528B8-2889-4FAE-AE9D-FA2AE374D990}"/>
              </a:ext>
            </a:extLst>
          </p:cNvPr>
          <p:cNvSpPr/>
          <p:nvPr/>
        </p:nvSpPr>
        <p:spPr>
          <a:xfrm>
            <a:off x="7147251" y="2111947"/>
            <a:ext cx="1961494" cy="705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73;p49">
            <a:extLst>
              <a:ext uri="{FF2B5EF4-FFF2-40B4-BE49-F238E27FC236}">
                <a16:creationId xmlns:a16="http://schemas.microsoft.com/office/drawing/2014/main" id="{CF1431A4-BF7C-4CA8-91DC-0CAAFE78B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Delete a Record</a:t>
            </a:r>
            <a:endParaRPr/>
          </a:p>
        </p:txBody>
      </p:sp>
      <p:sp>
        <p:nvSpPr>
          <p:cNvPr id="6" name="Google Shape;974;p49">
            <a:extLst>
              <a:ext uri="{FF2B5EF4-FFF2-40B4-BE49-F238E27FC236}">
                <a16:creationId xmlns:a16="http://schemas.microsoft.com/office/drawing/2014/main" id="{BDAB60B5-56B3-4CF6-B493-631916D1D26D}"/>
              </a:ext>
            </a:extLst>
          </p:cNvPr>
          <p:cNvSpPr/>
          <p:nvPr/>
        </p:nvSpPr>
        <p:spPr>
          <a:xfrm>
            <a:off x="3094722" y="3094924"/>
            <a:ext cx="10066552" cy="5091405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//Connection and statement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Connection connect = null;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Statement stmt = null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Database to be connected 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static final String database_URL =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"jdbc:mysql://localhost/databaseName";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Insert a record into SampleTable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stmt = connect.createStatement();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String sqlString = “DELETE FROM employeeRecords“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+ “WHERE id=101";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stmt.executeUpdate(sqlString);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975;p49">
            <a:extLst>
              <a:ext uri="{FF2B5EF4-FFF2-40B4-BE49-F238E27FC236}">
                <a16:creationId xmlns:a16="http://schemas.microsoft.com/office/drawing/2014/main" id="{E78F3918-0295-47F8-8B05-0D8B5459A3FE}"/>
              </a:ext>
            </a:extLst>
          </p:cNvPr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DELETE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statement is used to delete an existing record from the database table.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AEEC76CE-5B1B-42B2-8CB2-D47ECD4D61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628177" y="871640"/>
            <a:ext cx="54009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065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Insertion, 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Updation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, and Deletion of Database Records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Demonstrate database record handling using JDBC.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4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74060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database record handling:</a:t>
            </a: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to use JDBC.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database in MySQL and create a table in it.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the jar files for MySQL connection for Java.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web.xml and check for servlet-api.jar.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an HTML file. Create a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DBConnection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class to initiate a JDBC connection.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config.properties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file to store JDBC credentials.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-US" sz="220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ProductDetails</a:t>
            </a: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servlet to add, update, and delete records from the table.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Build, publish, and start the project. Run the project.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670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4" y="224466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3" y="343736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2" y="463005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5822757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98;p52">
            <a:extLst>
              <a:ext uri="{FF2B5EF4-FFF2-40B4-BE49-F238E27FC236}">
                <a16:creationId xmlns:a16="http://schemas.microsoft.com/office/drawing/2014/main" id="{4204D57B-2E57-425B-B8F7-A3C151F50FC9}"/>
              </a:ext>
            </a:extLst>
          </p:cNvPr>
          <p:cNvSpPr txBox="1"/>
          <p:nvPr/>
        </p:nvSpPr>
        <p:spPr>
          <a:xfrm>
            <a:off x="1553540" y="2238861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JDBC stands for Java Database Connectivity. It is a Java API used to connect to a database and execute the query with the database.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000;p52">
            <a:extLst>
              <a:ext uri="{FF2B5EF4-FFF2-40B4-BE49-F238E27FC236}">
                <a16:creationId xmlns:a16="http://schemas.microsoft.com/office/drawing/2014/main" id="{7297292B-5ECD-4694-84BC-AD80DE1B8BB2}"/>
              </a:ext>
            </a:extLst>
          </p:cNvPr>
          <p:cNvSpPr txBox="1"/>
          <p:nvPr/>
        </p:nvSpPr>
        <p:spPr>
          <a:xfrm>
            <a:off x="1567953" y="3359410"/>
            <a:ext cx="89469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statement interface is used to provide methods to execute queries over database.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001;p52">
            <a:extLst>
              <a:ext uri="{FF2B5EF4-FFF2-40B4-BE49-F238E27FC236}">
                <a16:creationId xmlns:a16="http://schemas.microsoft.com/office/drawing/2014/main" id="{03A9146D-C7FD-49C7-91EF-8E05735C1E1F}"/>
              </a:ext>
            </a:extLst>
          </p:cNvPr>
          <p:cNvSpPr txBox="1"/>
          <p:nvPr/>
        </p:nvSpPr>
        <p:spPr>
          <a:xfrm>
            <a:off x="1594828" y="4677301"/>
            <a:ext cx="88644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Resultset object maintains a cursor pointing to a row of a table in the database.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002;p52">
            <a:extLst>
              <a:ext uri="{FF2B5EF4-FFF2-40B4-BE49-F238E27FC236}">
                <a16:creationId xmlns:a16="http://schemas.microsoft.com/office/drawing/2014/main" id="{3C480047-FA6E-474C-BD36-46847E4317AC}"/>
              </a:ext>
            </a:extLst>
          </p:cNvPr>
          <p:cNvSpPr txBox="1"/>
          <p:nvPr/>
        </p:nvSpPr>
        <p:spPr>
          <a:xfrm>
            <a:off x="1567953" y="5772252"/>
            <a:ext cx="107250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ACID property describes the transaction management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__________ object is used to create a database using JDBC.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1</a:t>
            </a:r>
            <a:endParaRPr dirty="0"/>
          </a:p>
        </p:txBody>
      </p:sp>
      <p:sp>
        <p:nvSpPr>
          <p:cNvPr id="8" name="Google Shape;1017;p54">
            <a:extLst>
              <a:ext uri="{FF2B5EF4-FFF2-40B4-BE49-F238E27FC236}">
                <a16:creationId xmlns:a16="http://schemas.microsoft.com/office/drawing/2014/main" id="{74AD7AF7-E271-4879-96A4-D3BBD2068A9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Query</a:t>
            </a:r>
            <a:endParaRPr/>
          </a:p>
        </p:txBody>
      </p:sp>
      <p:sp>
        <p:nvSpPr>
          <p:cNvPr id="9" name="Google Shape;1018;p54">
            <a:extLst>
              <a:ext uri="{FF2B5EF4-FFF2-40B4-BE49-F238E27FC236}">
                <a16:creationId xmlns:a16="http://schemas.microsoft.com/office/drawing/2014/main" id="{457267E6-5C27-41E1-8F68-BB0C1ED3704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Connection</a:t>
            </a:r>
            <a:endParaRPr/>
          </a:p>
        </p:txBody>
      </p:sp>
      <p:sp>
        <p:nvSpPr>
          <p:cNvPr id="10" name="Google Shape;1019;p54">
            <a:extLst>
              <a:ext uri="{FF2B5EF4-FFF2-40B4-BE49-F238E27FC236}">
                <a16:creationId xmlns:a16="http://schemas.microsoft.com/office/drawing/2014/main" id="{3673E758-3351-47B1-AFC6-86D5967890D6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ResultSet</a:t>
            </a:r>
            <a:endParaRPr/>
          </a:p>
        </p:txBody>
      </p:sp>
      <p:sp>
        <p:nvSpPr>
          <p:cNvPr id="11" name="Google Shape;1020;p54">
            <a:extLst>
              <a:ext uri="{FF2B5EF4-FFF2-40B4-BE49-F238E27FC236}">
                <a16:creationId xmlns:a16="http://schemas.microsoft.com/office/drawing/2014/main" id="{2A42BF23-DEF6-4FD3-93FB-6A1080E9C5F2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Statement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g7709e55cc4_0_201">
            <a:extLst>
              <a:ext uri="{FF2B5EF4-FFF2-40B4-BE49-F238E27FC236}">
                <a16:creationId xmlns:a16="http://schemas.microsoft.com/office/drawing/2014/main" id="{7D2E2A86-F028-4625-8AA8-CAB7E428DA4C}"/>
              </a:ext>
            </a:extLst>
          </p:cNvPr>
          <p:cNvSpPr txBox="1"/>
          <p:nvPr/>
        </p:nvSpPr>
        <p:spPr>
          <a:xfrm>
            <a:off x="1449553" y="2458940"/>
            <a:ext cx="43629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group by clause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30;g7709e55cc4_0_201">
            <a:extLst>
              <a:ext uri="{FF2B5EF4-FFF2-40B4-BE49-F238E27FC236}">
                <a16:creationId xmlns:a16="http://schemas.microsoft.com/office/drawing/2014/main" id="{4E4B875D-BB43-4854-9362-AB8303AF516B}"/>
              </a:ext>
            </a:extLst>
          </p:cNvPr>
          <p:cNvSpPr/>
          <p:nvPr/>
        </p:nvSpPr>
        <p:spPr>
          <a:xfrm>
            <a:off x="1241437" y="2001740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Group data using queries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31;g7709e55cc4_0_201">
            <a:extLst>
              <a:ext uri="{FF2B5EF4-FFF2-40B4-BE49-F238E27FC236}">
                <a16:creationId xmlns:a16="http://schemas.microsoft.com/office/drawing/2014/main" id="{FF2AB1B6-FD6B-4ACF-96C7-98C6B114F475}"/>
              </a:ext>
            </a:extLst>
          </p:cNvPr>
          <p:cNvSpPr txBox="1"/>
          <p:nvPr/>
        </p:nvSpPr>
        <p:spPr>
          <a:xfrm>
            <a:off x="1449550" y="4142175"/>
            <a:ext cx="58557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Inner joins, outer joins, and self joins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32;g7709e55cc4_0_201">
            <a:extLst>
              <a:ext uri="{FF2B5EF4-FFF2-40B4-BE49-F238E27FC236}">
                <a16:creationId xmlns:a16="http://schemas.microsoft.com/office/drawing/2014/main" id="{0BE776B1-BEB3-45E8-935A-F71E5F3A7287}"/>
              </a:ext>
            </a:extLst>
          </p:cNvPr>
          <p:cNvSpPr/>
          <p:nvPr/>
        </p:nvSpPr>
        <p:spPr>
          <a:xfrm>
            <a:off x="1241414" y="3634348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Join tables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09138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dirty="0"/>
              <a:t>Statement object is used to create a database using JDBC.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D. Statement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__________ object is used to create a database using JDBC.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3" name="Google Shape;203;p3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1</a:t>
            </a:r>
            <a:endParaRPr dirty="0"/>
          </a:p>
        </p:txBody>
      </p:sp>
      <p:sp>
        <p:nvSpPr>
          <p:cNvPr id="10" name="Google Shape;1029;p55">
            <a:extLst>
              <a:ext uri="{FF2B5EF4-FFF2-40B4-BE49-F238E27FC236}">
                <a16:creationId xmlns:a16="http://schemas.microsoft.com/office/drawing/2014/main" id="{661ED0A9-D31F-4EE6-BADE-5598C3A74E23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33333"/>
                </a:solidFill>
              </a:rPr>
              <a:t>Query</a:t>
            </a:r>
            <a:endParaRPr dirty="0"/>
          </a:p>
        </p:txBody>
      </p:sp>
      <p:sp>
        <p:nvSpPr>
          <p:cNvPr id="11" name="Google Shape;1030;p55">
            <a:extLst>
              <a:ext uri="{FF2B5EF4-FFF2-40B4-BE49-F238E27FC236}">
                <a16:creationId xmlns:a16="http://schemas.microsoft.com/office/drawing/2014/main" id="{6061B30F-CADC-4680-919D-1600D2049B23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Connection</a:t>
            </a:r>
            <a:endParaRPr/>
          </a:p>
        </p:txBody>
      </p:sp>
      <p:sp>
        <p:nvSpPr>
          <p:cNvPr id="12" name="Google Shape;1031;p55">
            <a:extLst>
              <a:ext uri="{FF2B5EF4-FFF2-40B4-BE49-F238E27FC236}">
                <a16:creationId xmlns:a16="http://schemas.microsoft.com/office/drawing/2014/main" id="{D38B33E9-7EDB-4E15-ADCA-D45A2A5E90F7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ResultSet</a:t>
            </a:r>
            <a:endParaRPr/>
          </a:p>
        </p:txBody>
      </p:sp>
      <p:sp>
        <p:nvSpPr>
          <p:cNvPr id="13" name="Google Shape;1032;p55">
            <a:extLst>
              <a:ext uri="{FF2B5EF4-FFF2-40B4-BE49-F238E27FC236}">
                <a16:creationId xmlns:a16="http://schemas.microsoft.com/office/drawing/2014/main" id="{E1153D37-569F-43C6-A43C-074666B1A10A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Statement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__________ stored procedure uses the same transaction and connection as that of the parent SQL.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2</a:t>
            </a:r>
            <a:endParaRPr dirty="0"/>
          </a:p>
        </p:txBody>
      </p:sp>
      <p:sp>
        <p:nvSpPr>
          <p:cNvPr id="16" name="Google Shape;1039;p56">
            <a:extLst>
              <a:ext uri="{FF2B5EF4-FFF2-40B4-BE49-F238E27FC236}">
                <a16:creationId xmlns:a16="http://schemas.microsoft.com/office/drawing/2014/main" id="{11D58C96-8A76-44AD-BFA7-0B0618EE9A5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33333"/>
                </a:solidFill>
              </a:rPr>
              <a:t>Nested connection</a:t>
            </a:r>
            <a:endParaRPr dirty="0"/>
          </a:p>
        </p:txBody>
      </p:sp>
      <p:sp>
        <p:nvSpPr>
          <p:cNvPr id="17" name="Google Shape;1040;p56">
            <a:extLst>
              <a:ext uri="{FF2B5EF4-FFF2-40B4-BE49-F238E27FC236}">
                <a16:creationId xmlns:a16="http://schemas.microsoft.com/office/drawing/2014/main" id="{D187181B-0C57-4C91-A8C8-C9D23C207ECF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Non-nested connection</a:t>
            </a:r>
            <a:endParaRPr dirty="0"/>
          </a:p>
        </p:txBody>
      </p:sp>
      <p:sp>
        <p:nvSpPr>
          <p:cNvPr id="18" name="Google Shape;1041;p56">
            <a:extLst>
              <a:ext uri="{FF2B5EF4-FFF2-40B4-BE49-F238E27FC236}">
                <a16:creationId xmlns:a16="http://schemas.microsoft.com/office/drawing/2014/main" id="{4CAA4EFC-74DC-4E5B-AA82-A26219322A9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Sequential</a:t>
            </a:r>
            <a:endParaRPr/>
          </a:p>
        </p:txBody>
      </p:sp>
      <p:sp>
        <p:nvSpPr>
          <p:cNvPr id="19" name="Google Shape;1042;p56">
            <a:extLst>
              <a:ext uri="{FF2B5EF4-FFF2-40B4-BE49-F238E27FC236}">
                <a16:creationId xmlns:a16="http://schemas.microsoft.com/office/drawing/2014/main" id="{3FB0049D-4BE0-4E2C-84B4-3FC4C1BF3FD0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Parallel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3427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dirty="0"/>
              <a:t>Nested connection stored procedure uses the same transaction and connection as that of the parent SQL.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A. Nested connection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__________ stored procedure uses the same transaction and connection as that of the parent SQL.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3" name="Google Shape;203;p3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2</a:t>
            </a:r>
            <a:endParaRPr dirty="0"/>
          </a:p>
        </p:txBody>
      </p:sp>
      <p:sp>
        <p:nvSpPr>
          <p:cNvPr id="18" name="Google Shape;1051;p57">
            <a:extLst>
              <a:ext uri="{FF2B5EF4-FFF2-40B4-BE49-F238E27FC236}">
                <a16:creationId xmlns:a16="http://schemas.microsoft.com/office/drawing/2014/main" id="{D55F03F2-2951-4FE4-88BF-EFF0F45A7316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33333"/>
                </a:solidFill>
              </a:rPr>
              <a:t>Nested connection</a:t>
            </a:r>
            <a:endParaRPr dirty="0"/>
          </a:p>
        </p:txBody>
      </p:sp>
      <p:sp>
        <p:nvSpPr>
          <p:cNvPr id="19" name="Google Shape;1052;p57">
            <a:extLst>
              <a:ext uri="{FF2B5EF4-FFF2-40B4-BE49-F238E27FC236}">
                <a16:creationId xmlns:a16="http://schemas.microsoft.com/office/drawing/2014/main" id="{6EEDD1DC-924A-44B6-847F-62013F4F85CA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Non-nested connection</a:t>
            </a:r>
            <a:endParaRPr dirty="0"/>
          </a:p>
        </p:txBody>
      </p:sp>
      <p:sp>
        <p:nvSpPr>
          <p:cNvPr id="20" name="Google Shape;1053;p57">
            <a:extLst>
              <a:ext uri="{FF2B5EF4-FFF2-40B4-BE49-F238E27FC236}">
                <a16:creationId xmlns:a16="http://schemas.microsoft.com/office/drawing/2014/main" id="{8A7FA9AF-1145-4B28-992B-1D1ACB793F48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Sequential</a:t>
            </a:r>
            <a:endParaRPr/>
          </a:p>
        </p:txBody>
      </p:sp>
      <p:sp>
        <p:nvSpPr>
          <p:cNvPr id="21" name="Google Shape;1054;p57">
            <a:extLst>
              <a:ext uri="{FF2B5EF4-FFF2-40B4-BE49-F238E27FC236}">
                <a16:creationId xmlns:a16="http://schemas.microsoft.com/office/drawing/2014/main" id="{29298FF7-DA24-4B6E-9CFB-F6C8864F75D3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Parallel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533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is used to execute a stored procedure?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3</a:t>
            </a:r>
            <a:endParaRPr dirty="0"/>
          </a:p>
        </p:txBody>
      </p:sp>
      <p:sp>
        <p:nvSpPr>
          <p:cNvPr id="20" name="Google Shape;1061;p58">
            <a:extLst>
              <a:ext uri="{FF2B5EF4-FFF2-40B4-BE49-F238E27FC236}">
                <a16:creationId xmlns:a16="http://schemas.microsoft.com/office/drawing/2014/main" id="{82AE5075-A375-44AA-934E-991934B9822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 err="1">
                <a:solidFill>
                  <a:srgbClr val="333333"/>
                </a:solidFill>
              </a:rPr>
              <a:t>PreparedStatement</a:t>
            </a:r>
            <a:endParaRPr dirty="0"/>
          </a:p>
        </p:txBody>
      </p:sp>
      <p:sp>
        <p:nvSpPr>
          <p:cNvPr id="21" name="Google Shape;1062;p58">
            <a:extLst>
              <a:ext uri="{FF2B5EF4-FFF2-40B4-BE49-F238E27FC236}">
                <a16:creationId xmlns:a16="http://schemas.microsoft.com/office/drawing/2014/main" id="{F741B35F-02C9-4D7F-9DD8-77CE0380515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CallableStatement</a:t>
            </a:r>
            <a:endParaRPr/>
          </a:p>
        </p:txBody>
      </p:sp>
      <p:sp>
        <p:nvSpPr>
          <p:cNvPr id="22" name="Google Shape;1063;p58">
            <a:extLst>
              <a:ext uri="{FF2B5EF4-FFF2-40B4-BE49-F238E27FC236}">
                <a16:creationId xmlns:a16="http://schemas.microsoft.com/office/drawing/2014/main" id="{A8B88E6B-FEF8-47C5-AB3B-F2D205D24FE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Statement</a:t>
            </a:r>
            <a:endParaRPr/>
          </a:p>
        </p:txBody>
      </p:sp>
      <p:sp>
        <p:nvSpPr>
          <p:cNvPr id="23" name="Google Shape;1064;p58">
            <a:extLst>
              <a:ext uri="{FF2B5EF4-FFF2-40B4-BE49-F238E27FC236}">
                <a16:creationId xmlns:a16="http://schemas.microsoft.com/office/drawing/2014/main" id="{CA6F0349-BE4F-49C5-BF9B-A846C268593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Query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634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dirty="0"/>
              <a:t>A </a:t>
            </a:r>
            <a:r>
              <a:rPr lang="en-US" dirty="0" err="1"/>
              <a:t>CallableStatement</a:t>
            </a:r>
            <a:r>
              <a:rPr lang="en-US" dirty="0"/>
              <a:t> object is used to execute a stored procedure.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B. </a:t>
            </a:r>
            <a:r>
              <a:rPr lang="en-IN" dirty="0" err="1"/>
              <a:t>CallableStatement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is used to execute a stored procedure?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3" name="Google Shape;203;p3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3</a:t>
            </a:r>
            <a:endParaRPr dirty="0"/>
          </a:p>
        </p:txBody>
      </p:sp>
      <p:sp>
        <p:nvSpPr>
          <p:cNvPr id="22" name="Google Shape;1073;p59">
            <a:extLst>
              <a:ext uri="{FF2B5EF4-FFF2-40B4-BE49-F238E27FC236}">
                <a16:creationId xmlns:a16="http://schemas.microsoft.com/office/drawing/2014/main" id="{40F57ABC-4F89-4679-B47C-972EBF1BA9FA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 err="1">
                <a:solidFill>
                  <a:srgbClr val="333333"/>
                </a:solidFill>
              </a:rPr>
              <a:t>PreparedStatement</a:t>
            </a:r>
            <a:endParaRPr dirty="0"/>
          </a:p>
        </p:txBody>
      </p:sp>
      <p:sp>
        <p:nvSpPr>
          <p:cNvPr id="23" name="Google Shape;1074;p59">
            <a:extLst>
              <a:ext uri="{FF2B5EF4-FFF2-40B4-BE49-F238E27FC236}">
                <a16:creationId xmlns:a16="http://schemas.microsoft.com/office/drawing/2014/main" id="{041A7AB8-2A0E-4356-91DF-46B2084A3FA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CallableStatement</a:t>
            </a:r>
            <a:endParaRPr/>
          </a:p>
        </p:txBody>
      </p:sp>
      <p:sp>
        <p:nvSpPr>
          <p:cNvPr id="24" name="Google Shape;1075;p59">
            <a:extLst>
              <a:ext uri="{FF2B5EF4-FFF2-40B4-BE49-F238E27FC236}">
                <a16:creationId xmlns:a16="http://schemas.microsoft.com/office/drawing/2014/main" id="{83E3BBEF-8BDA-4DA1-8A20-76AEE8F2BA0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Statement</a:t>
            </a:r>
            <a:endParaRPr/>
          </a:p>
        </p:txBody>
      </p:sp>
      <p:sp>
        <p:nvSpPr>
          <p:cNvPr id="25" name="Google Shape;1076;p59">
            <a:extLst>
              <a:ext uri="{FF2B5EF4-FFF2-40B4-BE49-F238E27FC236}">
                <a16:creationId xmlns:a16="http://schemas.microsoft.com/office/drawing/2014/main" id="{D6ABA799-3CD3-4354-89F0-DE40FFAEEA9D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Query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576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__________ is a database-side routine that is defined in the Java class and stored in the database.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4</a:t>
            </a:r>
            <a:endParaRPr dirty="0"/>
          </a:p>
        </p:txBody>
      </p:sp>
      <p:sp>
        <p:nvSpPr>
          <p:cNvPr id="24" name="Google Shape;1083;p60">
            <a:extLst>
              <a:ext uri="{FF2B5EF4-FFF2-40B4-BE49-F238E27FC236}">
                <a16:creationId xmlns:a16="http://schemas.microsoft.com/office/drawing/2014/main" id="{579D5F20-D1A7-473D-B85F-D312CA46B67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33333"/>
                </a:solidFill>
              </a:rPr>
              <a:t>Statement</a:t>
            </a:r>
            <a:endParaRPr dirty="0"/>
          </a:p>
        </p:txBody>
      </p:sp>
      <p:sp>
        <p:nvSpPr>
          <p:cNvPr id="25" name="Google Shape;1084;p60">
            <a:extLst>
              <a:ext uri="{FF2B5EF4-FFF2-40B4-BE49-F238E27FC236}">
                <a16:creationId xmlns:a16="http://schemas.microsoft.com/office/drawing/2014/main" id="{6F2D5BD9-4181-4F5B-B749-7C8E344A76F0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Stored Procedure</a:t>
            </a:r>
            <a:endParaRPr/>
          </a:p>
        </p:txBody>
      </p:sp>
      <p:sp>
        <p:nvSpPr>
          <p:cNvPr id="26" name="Google Shape;1085;p60">
            <a:extLst>
              <a:ext uri="{FF2B5EF4-FFF2-40B4-BE49-F238E27FC236}">
                <a16:creationId xmlns:a16="http://schemas.microsoft.com/office/drawing/2014/main" id="{9134F834-1E32-4FF0-9893-A12C66F3252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Trigger</a:t>
            </a:r>
            <a:endParaRPr/>
          </a:p>
        </p:txBody>
      </p:sp>
      <p:sp>
        <p:nvSpPr>
          <p:cNvPr id="27" name="Google Shape;1086;p60">
            <a:extLst>
              <a:ext uri="{FF2B5EF4-FFF2-40B4-BE49-F238E27FC236}">
                <a16:creationId xmlns:a16="http://schemas.microsoft.com/office/drawing/2014/main" id="{16AD59E6-5A3D-4EA8-BB11-74F8B91F6A70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Table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0087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dirty="0"/>
              <a:t>Stored procedure is a database-side routine that is defined in the Java class and stored in the database.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B. Stored Procedure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__________ is a database-side routine that is defined in the Java class and stored in the database.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3" name="Google Shape;203;p3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4</a:t>
            </a:r>
            <a:endParaRPr dirty="0"/>
          </a:p>
        </p:txBody>
      </p:sp>
      <p:sp>
        <p:nvSpPr>
          <p:cNvPr id="28" name="Google Shape;1095;p61">
            <a:extLst>
              <a:ext uri="{FF2B5EF4-FFF2-40B4-BE49-F238E27FC236}">
                <a16:creationId xmlns:a16="http://schemas.microsoft.com/office/drawing/2014/main" id="{C5D26B89-08DE-4723-8098-37072FBE16B3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33333"/>
                </a:solidFill>
              </a:rPr>
              <a:t>Statement</a:t>
            </a:r>
            <a:endParaRPr dirty="0"/>
          </a:p>
        </p:txBody>
      </p:sp>
      <p:sp>
        <p:nvSpPr>
          <p:cNvPr id="29" name="Google Shape;1096;p61">
            <a:extLst>
              <a:ext uri="{FF2B5EF4-FFF2-40B4-BE49-F238E27FC236}">
                <a16:creationId xmlns:a16="http://schemas.microsoft.com/office/drawing/2014/main" id="{9FBB6B32-9DD4-4E3A-8256-B7CFCA99B2F0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Stored Procedure</a:t>
            </a:r>
            <a:endParaRPr/>
          </a:p>
        </p:txBody>
      </p:sp>
      <p:sp>
        <p:nvSpPr>
          <p:cNvPr id="30" name="Google Shape;1097;p61">
            <a:extLst>
              <a:ext uri="{FF2B5EF4-FFF2-40B4-BE49-F238E27FC236}">
                <a16:creationId xmlns:a16="http://schemas.microsoft.com/office/drawing/2014/main" id="{4403313B-7D64-4A4B-869E-5C0781EA1BE9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Trigger</a:t>
            </a:r>
            <a:endParaRPr/>
          </a:p>
        </p:txBody>
      </p:sp>
      <p:sp>
        <p:nvSpPr>
          <p:cNvPr id="31" name="Google Shape;1098;p61">
            <a:extLst>
              <a:ext uri="{FF2B5EF4-FFF2-40B4-BE49-F238E27FC236}">
                <a16:creationId xmlns:a16="http://schemas.microsoft.com/office/drawing/2014/main" id="{D023AD8E-08C5-4E3C-B59B-4EB7BCE2EEA6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Table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8596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The ____________ of a </a:t>
            </a:r>
            <a:r>
              <a:rPr lang="en-US" dirty="0" err="1"/>
              <a:t>ResultSet</a:t>
            </a:r>
            <a:r>
              <a:rPr lang="en-US" dirty="0"/>
              <a:t> object controls the level of update functionality.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5</a:t>
            </a:r>
            <a:endParaRPr dirty="0"/>
          </a:p>
        </p:txBody>
      </p:sp>
      <p:sp>
        <p:nvSpPr>
          <p:cNvPr id="16" name="Google Shape;1105;p62">
            <a:extLst>
              <a:ext uri="{FF2B5EF4-FFF2-40B4-BE49-F238E27FC236}">
                <a16:creationId xmlns:a16="http://schemas.microsoft.com/office/drawing/2014/main" id="{E31A880B-02B3-411E-8DC9-FD7F52651B8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Type</a:t>
            </a:r>
            <a:endParaRPr dirty="0"/>
          </a:p>
        </p:txBody>
      </p:sp>
      <p:sp>
        <p:nvSpPr>
          <p:cNvPr id="17" name="Google Shape;1106;p62">
            <a:extLst>
              <a:ext uri="{FF2B5EF4-FFF2-40B4-BE49-F238E27FC236}">
                <a16:creationId xmlns:a16="http://schemas.microsoft.com/office/drawing/2014/main" id="{0A0D44A5-F43B-445B-B94B-3908B72F8891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Set</a:t>
            </a:r>
            <a:endParaRPr/>
          </a:p>
        </p:txBody>
      </p:sp>
      <p:sp>
        <p:nvSpPr>
          <p:cNvPr id="18" name="Google Shape;1107;p62">
            <a:extLst>
              <a:ext uri="{FF2B5EF4-FFF2-40B4-BE49-F238E27FC236}">
                <a16:creationId xmlns:a16="http://schemas.microsoft.com/office/drawing/2014/main" id="{769CF646-D324-4994-824E-E696ADAE5E9A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Concurrency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9" name="Google Shape;1108;p62">
            <a:extLst>
              <a:ext uri="{FF2B5EF4-FFF2-40B4-BE49-F238E27FC236}">
                <a16:creationId xmlns:a16="http://schemas.microsoft.com/office/drawing/2014/main" id="{BB5A2210-C1AE-44C5-81DD-DA93F0922FD2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Method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5590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dirty="0"/>
              <a:t>The concurrency of a </a:t>
            </a:r>
            <a:r>
              <a:rPr lang="en-US" dirty="0" err="1"/>
              <a:t>ResultSet</a:t>
            </a:r>
            <a:r>
              <a:rPr lang="en-US" dirty="0"/>
              <a:t> object controls the level of update functionality.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C. Concurrency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The ____________ of a </a:t>
            </a:r>
            <a:r>
              <a:rPr lang="en-US" dirty="0" err="1"/>
              <a:t>ResultSet</a:t>
            </a:r>
            <a:r>
              <a:rPr lang="en-US" dirty="0"/>
              <a:t> object controls the level of update functionality.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3" name="Google Shape;203;p3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5</a:t>
            </a:r>
            <a:endParaRPr dirty="0"/>
          </a:p>
        </p:txBody>
      </p:sp>
      <p:sp>
        <p:nvSpPr>
          <p:cNvPr id="18" name="Google Shape;1117;p63">
            <a:extLst>
              <a:ext uri="{FF2B5EF4-FFF2-40B4-BE49-F238E27FC236}">
                <a16:creationId xmlns:a16="http://schemas.microsoft.com/office/drawing/2014/main" id="{C4DB9F5B-352C-475C-B5D2-E587C8BB61C7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Type</a:t>
            </a:r>
            <a:endParaRPr dirty="0"/>
          </a:p>
        </p:txBody>
      </p:sp>
      <p:sp>
        <p:nvSpPr>
          <p:cNvPr id="19" name="Google Shape;1118;p63">
            <a:extLst>
              <a:ext uri="{FF2B5EF4-FFF2-40B4-BE49-F238E27FC236}">
                <a16:creationId xmlns:a16="http://schemas.microsoft.com/office/drawing/2014/main" id="{268DB1BE-7EBF-4EA1-8EB8-E77927FCE0CB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Set</a:t>
            </a:r>
            <a:endParaRPr/>
          </a:p>
        </p:txBody>
      </p:sp>
      <p:sp>
        <p:nvSpPr>
          <p:cNvPr id="20" name="Google Shape;1119;p63">
            <a:extLst>
              <a:ext uri="{FF2B5EF4-FFF2-40B4-BE49-F238E27FC236}">
                <a16:creationId xmlns:a16="http://schemas.microsoft.com/office/drawing/2014/main" id="{BBB4DAD6-D7E4-4010-A217-4B5636C04B2F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Concurrency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1" name="Google Shape;1120;p63">
            <a:extLst>
              <a:ext uri="{FF2B5EF4-FFF2-40B4-BE49-F238E27FC236}">
                <a16:creationId xmlns:a16="http://schemas.microsoft.com/office/drawing/2014/main" id="{2FBD8F02-4CA9-4032-8B91-B813311AA197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Method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4869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95f321ba89_0_2408"/>
          <p:cNvSpPr txBox="1">
            <a:spLocks noGrp="1"/>
          </p:cNvSpPr>
          <p:nvPr>
            <p:ph type="title"/>
          </p:nvPr>
        </p:nvSpPr>
        <p:spPr>
          <a:xfrm>
            <a:off x="4472609" y="1275011"/>
            <a:ext cx="11112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Retrieving the Product Details Using the Product ID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28" name="Google Shape;2028;g95f321ba89_0_2408"/>
          <p:cNvSpPr txBox="1">
            <a:spLocks noGrp="1"/>
          </p:cNvSpPr>
          <p:nvPr>
            <p:ph type="body" idx="1"/>
          </p:nvPr>
        </p:nvSpPr>
        <p:spPr>
          <a:xfrm>
            <a:off x="4699000" y="2182546"/>
            <a:ext cx="104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b="1" dirty="0"/>
              <a:t>Problem Statement</a:t>
            </a:r>
            <a:r>
              <a:rPr lang="en-US" dirty="0"/>
              <a:t>:</a:t>
            </a:r>
          </a:p>
          <a:p>
            <a:pPr marL="0" indent="0"/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Create a Java program to retrieve the product details of a particular product.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029" name="Google Shape;2029;g95f321ba89_0_2408"/>
          <p:cNvSpPr txBox="1"/>
          <p:nvPr/>
        </p:nvSpPr>
        <p:spPr>
          <a:xfrm>
            <a:off x="488957" y="343535"/>
            <a:ext cx="40908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Lesson-End Project</a:t>
            </a:r>
            <a:endParaRPr/>
          </a:p>
        </p:txBody>
      </p:sp>
      <p:sp>
        <p:nvSpPr>
          <p:cNvPr id="2030" name="Google Shape;2030;g95f321ba89_0_2408"/>
          <p:cNvSpPr txBox="1"/>
          <p:nvPr/>
        </p:nvSpPr>
        <p:spPr>
          <a:xfrm>
            <a:off x="11875366" y="665959"/>
            <a:ext cx="3495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Duration: </a:t>
            </a:r>
            <a:r>
              <a:rPr lang="en-US" sz="2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45</a:t>
            </a:r>
            <a:r>
              <a:rPr lang="en-US" sz="22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8825A-3297-4492-B54F-5102AF848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 Joe has  good experience in database handling, a new project related to the database is assigned to him.</a:t>
            </a:r>
            <a:endParaRPr lang="en-US" dirty="0"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To make the user experience better, Joe has to write a program where the particular product details are fetched from the database and displayed on the dashboard after the user enters the product ID.</a:t>
            </a:r>
            <a:endParaRPr lang="en-US" dirty="0"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lesson, we will learn how to solve this real-world scenario to help Joe complete his task effectively and quickly.</a:t>
            </a:r>
            <a:endParaRPr lang="en-US" dirty="0"/>
          </a:p>
          <a:p>
            <a:pPr marL="508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7737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ac415083e_0_8"/>
          <p:cNvSpPr txBox="1">
            <a:spLocks noGrp="1"/>
          </p:cNvSpPr>
          <p:nvPr>
            <p:ph type="body" idx="1"/>
          </p:nvPr>
        </p:nvSpPr>
        <p:spPr>
          <a:xfrm>
            <a:off x="752970" y="2363650"/>
            <a:ext cx="7058700" cy="508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b="1" dirty="0"/>
              <a:t>Course: </a:t>
            </a:r>
            <a:r>
              <a:rPr lang="en-US" dirty="0"/>
              <a:t>Java Certification Training Course</a:t>
            </a:r>
          </a:p>
          <a:p>
            <a:pPr marL="45720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b="1" dirty="0"/>
              <a:t>You should be able to: </a:t>
            </a:r>
            <a:endParaRPr lang="en-US"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Explain Hibernate</a:t>
            </a:r>
            <a:endParaRPr lang="en-US"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Demonstrate CRUD operations</a:t>
            </a:r>
            <a:endParaRPr lang="en-US"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Use Hibernate queries and relationships</a:t>
            </a:r>
            <a:endParaRPr lang="en-US"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Demonstrate Hibernate mapping</a:t>
            </a: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28" y="256595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37927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504603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6349443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44;p3">
            <a:extLst>
              <a:ext uri="{FF2B5EF4-FFF2-40B4-BE49-F238E27FC236}">
                <a16:creationId xmlns:a16="http://schemas.microsoft.com/office/drawing/2014/main" id="{B4324103-A00D-41BA-B92B-8A29B44F1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09029" y="2524580"/>
            <a:ext cx="66573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Explain JDBC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245;p3">
            <a:extLst>
              <a:ext uri="{FF2B5EF4-FFF2-40B4-BE49-F238E27FC236}">
                <a16:creationId xmlns:a16="http://schemas.microsoft.com/office/drawing/2014/main" id="{B70A16EA-6396-4F4C-8A57-5724586CCC2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709029" y="3138871"/>
            <a:ext cx="66573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Illustrate a connection in JDBC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46;p3">
            <a:extLst>
              <a:ext uri="{FF2B5EF4-FFF2-40B4-BE49-F238E27FC236}">
                <a16:creationId xmlns:a16="http://schemas.microsoft.com/office/drawing/2014/main" id="{D4CE1BC9-C734-4EA1-88BC-66F412C4A96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709029" y="3753162"/>
            <a:ext cx="66573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statement and its types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247;p3">
            <a:extLst>
              <a:ext uri="{FF2B5EF4-FFF2-40B4-BE49-F238E27FC236}">
                <a16:creationId xmlns:a16="http://schemas.microsoft.com/office/drawing/2014/main" id="{F1021F27-89B1-4125-94CB-1E6450130B3C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709029" y="4367453"/>
            <a:ext cx="66573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Demonstrate resultset and its types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48;p3">
            <a:extLst>
              <a:ext uri="{FF2B5EF4-FFF2-40B4-BE49-F238E27FC236}">
                <a16:creationId xmlns:a16="http://schemas.microsoft.com/office/drawing/2014/main" id="{306D3D3A-B8F7-4765-9670-2A12D9C9B8E2}"/>
              </a:ext>
            </a:extLst>
          </p:cNvPr>
          <p:cNvSpPr txBox="1">
            <a:spLocks/>
          </p:cNvSpPr>
          <p:nvPr/>
        </p:nvSpPr>
        <p:spPr>
          <a:xfrm>
            <a:off x="1728980" y="4981744"/>
            <a:ext cx="6576429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stored procedures </a:t>
            </a:r>
            <a:endParaRPr lang="en-US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49;p3">
            <a:extLst>
              <a:ext uri="{FF2B5EF4-FFF2-40B4-BE49-F238E27FC236}">
                <a16:creationId xmlns:a16="http://schemas.microsoft.com/office/drawing/2014/main" id="{306CB0A6-DFEF-428F-B53F-812F68C16E54}"/>
              </a:ext>
            </a:extLst>
          </p:cNvPr>
          <p:cNvSpPr txBox="1"/>
          <p:nvPr/>
        </p:nvSpPr>
        <p:spPr>
          <a:xfrm>
            <a:off x="1749300" y="6285150"/>
            <a:ext cx="7924801" cy="58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database creation, selection, and dropping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50;p3">
            <a:extLst>
              <a:ext uri="{FF2B5EF4-FFF2-40B4-BE49-F238E27FC236}">
                <a16:creationId xmlns:a16="http://schemas.microsoft.com/office/drawing/2014/main" id="{9BBA5017-9752-4E6B-BDF3-7CEAB89B6252}"/>
              </a:ext>
            </a:extLst>
          </p:cNvPr>
          <p:cNvSpPr txBox="1"/>
          <p:nvPr/>
        </p:nvSpPr>
        <p:spPr>
          <a:xfrm>
            <a:off x="1769620" y="6937117"/>
            <a:ext cx="7673710" cy="58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Demonstrate insertion, updation, and deletion of database records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251;p3">
            <a:extLst>
              <a:ext uri="{FF2B5EF4-FFF2-40B4-BE49-F238E27FC236}">
                <a16:creationId xmlns:a16="http://schemas.microsoft.com/office/drawing/2014/main" id="{D6B4C7FE-74F0-4569-939D-6E81240A365C}"/>
              </a:ext>
            </a:extLst>
          </p:cNvPr>
          <p:cNvSpPr txBox="1"/>
          <p:nvPr/>
        </p:nvSpPr>
        <p:spPr>
          <a:xfrm>
            <a:off x="1749300" y="5633182"/>
            <a:ext cx="6576429" cy="58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Explain exception handling in stored procedures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48;p12">
            <a:extLst>
              <a:ext uri="{FF2B5EF4-FFF2-40B4-BE49-F238E27FC236}">
                <a16:creationId xmlns:a16="http://schemas.microsoft.com/office/drawing/2014/main" id="{65731CA4-7CFB-4295-8195-FF2ECB8506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318459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8;p12">
            <a:extLst>
              <a:ext uri="{FF2B5EF4-FFF2-40B4-BE49-F238E27FC236}">
                <a16:creationId xmlns:a16="http://schemas.microsoft.com/office/drawing/2014/main" id="{D64ED0B8-AEA3-4C37-84B7-CBCA7F7B6D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439407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0;p12">
            <a:extLst>
              <a:ext uri="{FF2B5EF4-FFF2-40B4-BE49-F238E27FC236}">
                <a16:creationId xmlns:a16="http://schemas.microsoft.com/office/drawing/2014/main" id="{F3B2B8F6-AB87-497E-954B-16E094ACDD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569774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1;p12">
            <a:extLst>
              <a:ext uri="{FF2B5EF4-FFF2-40B4-BE49-F238E27FC236}">
                <a16:creationId xmlns:a16="http://schemas.microsoft.com/office/drawing/2014/main" id="{F89625F3-DC6C-454B-86B0-C52BCB59C8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6937117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5d11cf31a_4_10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Overview of JDBC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3497</Words>
  <Application>Microsoft Office PowerPoint</Application>
  <PresentationFormat>Custom</PresentationFormat>
  <Paragraphs>582</Paragraphs>
  <Slides>70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Calibri</vt:lpstr>
      <vt:lpstr>Arial</vt:lpstr>
      <vt:lpstr>Courier New</vt:lpstr>
      <vt:lpstr>Open Sans ExtraBold</vt:lpstr>
      <vt:lpstr>Noto Sans Symbols</vt:lpstr>
      <vt:lpstr>Open Sans</vt:lpstr>
      <vt:lpstr>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JDBC</vt:lpstr>
      <vt:lpstr>JDBC Driver and Its Types</vt:lpstr>
      <vt:lpstr>JDBC API</vt:lpstr>
      <vt:lpstr>JDBC Connectivity</vt:lpstr>
      <vt:lpstr>Assisted Practice: Set Up JDBC Environment</vt:lpstr>
      <vt:lpstr>Assisted Practice: Guidelines </vt:lpstr>
      <vt:lpstr>Assisted Practice: Set Up JDBC Environment</vt:lpstr>
      <vt:lpstr>Unassisted Practice: Guidelines </vt:lpstr>
      <vt:lpstr>PowerPoint Presentation</vt:lpstr>
      <vt:lpstr>JDBC Connection</vt:lpstr>
      <vt:lpstr>JDBC Connection</vt:lpstr>
      <vt:lpstr>JDBC Statement</vt:lpstr>
      <vt:lpstr>JDBC Statement</vt:lpstr>
      <vt:lpstr>JDBC ResultSet</vt:lpstr>
      <vt:lpstr>ResultSet Concurrency</vt:lpstr>
      <vt:lpstr>ResultSet Types</vt:lpstr>
      <vt:lpstr>Assisted Practice: JDBC Connections, Statements, and ResultSet</vt:lpstr>
      <vt:lpstr>Assisted Practice: Guidelines </vt:lpstr>
      <vt:lpstr>PowerPoint Presentation</vt:lpstr>
      <vt:lpstr>Stored Procedure</vt:lpstr>
      <vt:lpstr>Types of Stored Procedure </vt:lpstr>
      <vt:lpstr>Steps to Call and Execute a Stored Procedure</vt:lpstr>
      <vt:lpstr>Stored Procedure: Exception Handling</vt:lpstr>
      <vt:lpstr>Assisted Practice: Stored Procedures and Exception Handling</vt:lpstr>
      <vt:lpstr>Assisted Practice: Guidelines </vt:lpstr>
      <vt:lpstr>PowerPoint Presentation</vt:lpstr>
      <vt:lpstr>Create, Select, and Drop a Database</vt:lpstr>
      <vt:lpstr>Steps to Create a Database</vt:lpstr>
      <vt:lpstr>Create a Database </vt:lpstr>
      <vt:lpstr>Create a Database </vt:lpstr>
      <vt:lpstr>Create a Database </vt:lpstr>
      <vt:lpstr>Create a Database </vt:lpstr>
      <vt:lpstr>Create a Database </vt:lpstr>
      <vt:lpstr>Steps to Select a Database</vt:lpstr>
      <vt:lpstr>Steps to Drop a Database</vt:lpstr>
      <vt:lpstr>Steps to Drop a Database</vt:lpstr>
      <vt:lpstr>Assisted Practice: Create, Select, and Drop a Database</vt:lpstr>
      <vt:lpstr>Assisted Practice: Guidelines </vt:lpstr>
      <vt:lpstr>Assisted Practice: Create, Select, and Drop a Database</vt:lpstr>
      <vt:lpstr>Unassisted Practice: Guidelines </vt:lpstr>
      <vt:lpstr>PowerPoint Presentation</vt:lpstr>
      <vt:lpstr>Insert, Update, and Delete Records</vt:lpstr>
      <vt:lpstr>Insert a Record</vt:lpstr>
      <vt:lpstr>Update a Record</vt:lpstr>
      <vt:lpstr>Delete a Record</vt:lpstr>
      <vt:lpstr>Assisted Practice: Insertion, Updation, and Deletion of Database Records</vt:lpstr>
      <vt:lpstr>Assisted Practice: Guidelines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Retrieving the Product Details Using the Product ID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Roop Kumar</dc:creator>
  <cp:lastModifiedBy>Priti Thadani</cp:lastModifiedBy>
  <cp:revision>8</cp:revision>
  <dcterms:modified xsi:type="dcterms:W3CDTF">2021-10-26T11:38:15Z</dcterms:modified>
</cp:coreProperties>
</file>